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587" r:id="rId2"/>
    <p:sldId id="649" r:id="rId3"/>
    <p:sldId id="645" r:id="rId4"/>
    <p:sldId id="603" r:id="rId5"/>
    <p:sldId id="589" r:id="rId6"/>
    <p:sldId id="605" r:id="rId7"/>
    <p:sldId id="646" r:id="rId8"/>
    <p:sldId id="644" r:id="rId9"/>
    <p:sldId id="607" r:id="rId10"/>
    <p:sldId id="625" r:id="rId11"/>
    <p:sldId id="639" r:id="rId12"/>
    <p:sldId id="602" r:id="rId13"/>
    <p:sldId id="591" r:id="rId14"/>
    <p:sldId id="633" r:id="rId15"/>
    <p:sldId id="634" r:id="rId16"/>
    <p:sldId id="635" r:id="rId17"/>
    <p:sldId id="648" r:id="rId18"/>
    <p:sldId id="636" r:id="rId19"/>
    <p:sldId id="637" r:id="rId20"/>
    <p:sldId id="638" r:id="rId21"/>
    <p:sldId id="643" r:id="rId22"/>
    <p:sldId id="628" r:id="rId23"/>
    <p:sldId id="627" r:id="rId24"/>
    <p:sldId id="626" r:id="rId25"/>
    <p:sldId id="650" r:id="rId26"/>
    <p:sldId id="651" r:id="rId27"/>
    <p:sldId id="653" r:id="rId28"/>
    <p:sldId id="652" r:id="rId29"/>
    <p:sldId id="601" r:id="rId30"/>
    <p:sldId id="6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4660"/>
  </p:normalViewPr>
  <p:slideViewPr>
    <p:cSldViewPr snapToGrid="0">
      <p:cViewPr>
        <p:scale>
          <a:sx n="80" d="100"/>
          <a:sy n="80" d="100"/>
        </p:scale>
        <p:origin x="-17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A3C13-D4E4-4600-B1A9-D1223ACFD8AE}" type="datetimeFigureOut">
              <a:rPr lang="en-US" smtClean="0"/>
              <a:t>11/21/2020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1B121-5581-4A04-A086-2ED41390CECB}" type="slidenum">
              <a:rPr lang="en-US" smtClean="0"/>
              <a:t>‹#›</a:t>
            </a:fld>
            <a:endParaRPr lang="en-US"/>
          </a:p>
        </p:txBody>
      </p:sp>
    </p:spTree>
    <p:extLst>
      <p:ext uri="{BB962C8B-B14F-4D97-AF65-F5344CB8AC3E}">
        <p14:creationId xmlns:p14="http://schemas.microsoft.com/office/powerpoint/2010/main" val="104797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5343B2-D3A9-492C-A930-AFB7973DA2F4}" type="slidenum">
              <a:rPr lang="en-IN" altLang="en-US" smtClean="0">
                <a:latin typeface="Calibri" panose="020F0502020204030204" pitchFamily="34" charset="0"/>
              </a:rPr>
              <a:pPr/>
              <a:t>23</a:t>
            </a:fld>
            <a:endParaRPr lang="en-IN" altLang="en-US" smtClean="0">
              <a:latin typeface="Calibri" panose="020F0502020204030204" pitchFamily="34" charset="0"/>
            </a:endParaRPr>
          </a:p>
        </p:txBody>
      </p:sp>
    </p:spTree>
    <p:extLst>
      <p:ext uri="{BB962C8B-B14F-4D97-AF65-F5344CB8AC3E}">
        <p14:creationId xmlns:p14="http://schemas.microsoft.com/office/powerpoint/2010/main" val="387414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C35E18-C620-403D-8E9A-A40C698DD4F1}"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6992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35E18-C620-403D-8E9A-A40C698DD4F1}"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378222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35E18-C620-403D-8E9A-A40C698DD4F1}"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286161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35E18-C620-403D-8E9A-A40C698DD4F1}"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267622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C35E18-C620-403D-8E9A-A40C698DD4F1}"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80560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C35E18-C620-403D-8E9A-A40C698DD4F1}"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172155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C35E18-C620-403D-8E9A-A40C698DD4F1}"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2462379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C35E18-C620-403D-8E9A-A40C698DD4F1}"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3536026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C35E18-C620-403D-8E9A-A40C698DD4F1}"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426297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35E18-C620-403D-8E9A-A40C698DD4F1}"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4128810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35E18-C620-403D-8E9A-A40C698DD4F1}"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05152-527C-46C1-9801-F1EB993B6A17}" type="slidenum">
              <a:rPr lang="en-US" smtClean="0"/>
              <a:t>‹#›</a:t>
            </a:fld>
            <a:endParaRPr lang="en-US"/>
          </a:p>
        </p:txBody>
      </p:sp>
    </p:spTree>
    <p:extLst>
      <p:ext uri="{BB962C8B-B14F-4D97-AF65-F5344CB8AC3E}">
        <p14:creationId xmlns:p14="http://schemas.microsoft.com/office/powerpoint/2010/main" val="194335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35E18-C620-403D-8E9A-A40C698DD4F1}" type="datetimeFigureOut">
              <a:rPr lang="en-US" smtClean="0"/>
              <a:t>11/21/2020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05152-527C-46C1-9801-F1EB993B6A17}" type="slidenum">
              <a:rPr lang="en-US" smtClean="0"/>
              <a:t>‹#›</a:t>
            </a:fld>
            <a:endParaRPr lang="en-US"/>
          </a:p>
        </p:txBody>
      </p:sp>
    </p:spTree>
    <p:extLst>
      <p:ext uri="{BB962C8B-B14F-4D97-AF65-F5344CB8AC3E}">
        <p14:creationId xmlns:p14="http://schemas.microsoft.com/office/powerpoint/2010/main" val="1337475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6OxiD91PYX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4L31dHXP6i0"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LRrMDf-2iq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onlineinterviewquestions.com/iot-mcq/#collapseUnfiled8"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rlWVYBR-W54"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youtu.be/R5RfSQ3Nxz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83EF24-A45A-4A02-8666-4B9504F7D638}"/>
              </a:ext>
            </a:extLst>
          </p:cNvPr>
          <p:cNvSpPr>
            <a:spLocks noGrp="1"/>
          </p:cNvSpPr>
          <p:nvPr>
            <p:ph type="title"/>
          </p:nvPr>
        </p:nvSpPr>
        <p:spPr>
          <a:xfrm>
            <a:off x="961029" y="119467"/>
            <a:ext cx="10515600" cy="496266"/>
          </a:xfrm>
        </p:spPr>
        <p:txBody>
          <a:bodyPr>
            <a:normAutofit fontScale="90000"/>
          </a:bodyPr>
          <a:lstStyle/>
          <a:p>
            <a:pPr algn="ctr"/>
            <a:r>
              <a:rPr lang="en-IN" b="1" dirty="0">
                <a:solidFill>
                  <a:srgbClr val="FF0000"/>
                </a:solidFill>
              </a:rPr>
              <a:t>Internet of things</a:t>
            </a:r>
          </a:p>
        </p:txBody>
      </p:sp>
      <p:sp>
        <p:nvSpPr>
          <p:cNvPr id="3" name="Content Placeholder 2">
            <a:extLst>
              <a:ext uri="{FF2B5EF4-FFF2-40B4-BE49-F238E27FC236}">
                <a16:creationId xmlns:a16="http://schemas.microsoft.com/office/drawing/2014/main" xmlns="" id="{7C333257-6EF4-475D-925F-A2EEDC31842F}"/>
              </a:ext>
            </a:extLst>
          </p:cNvPr>
          <p:cNvSpPr>
            <a:spLocks noGrp="1"/>
          </p:cNvSpPr>
          <p:nvPr>
            <p:ph idx="1"/>
          </p:nvPr>
        </p:nvSpPr>
        <p:spPr>
          <a:xfrm>
            <a:off x="838200" y="967409"/>
            <a:ext cx="10515600" cy="5209554"/>
          </a:xfrm>
        </p:spPr>
        <p:txBody>
          <a:bodyPr>
            <a:normAutofit fontScale="85000" lnSpcReduction="10000"/>
          </a:bodyPr>
          <a:lstStyle/>
          <a:p>
            <a:pPr algn="just"/>
            <a:r>
              <a:rPr lang="en-GB" dirty="0"/>
              <a:t>The Internet of Things (</a:t>
            </a:r>
            <a:r>
              <a:rPr lang="en-GB" b="1" dirty="0"/>
              <a:t>IoT</a:t>
            </a:r>
            <a:r>
              <a:rPr lang="en-GB" dirty="0"/>
              <a:t>) refers to a system of interrelated, internet-connected objects that are able to </a:t>
            </a:r>
            <a:r>
              <a:rPr lang="en-GB" dirty="0">
                <a:solidFill>
                  <a:srgbClr val="FF0000"/>
                </a:solidFill>
              </a:rPr>
              <a:t>collect</a:t>
            </a:r>
            <a:r>
              <a:rPr lang="en-GB" dirty="0"/>
              <a:t> and </a:t>
            </a:r>
            <a:r>
              <a:rPr lang="en-GB" dirty="0">
                <a:solidFill>
                  <a:srgbClr val="FF0000"/>
                </a:solidFill>
              </a:rPr>
              <a:t>transfer</a:t>
            </a:r>
            <a:r>
              <a:rPr lang="en-GB" dirty="0"/>
              <a:t> data over a </a:t>
            </a:r>
            <a:r>
              <a:rPr lang="en-GB" dirty="0">
                <a:solidFill>
                  <a:srgbClr val="FF0000"/>
                </a:solidFill>
              </a:rPr>
              <a:t>wireless network without human intervention</a:t>
            </a:r>
            <a:r>
              <a:rPr lang="en-GB" dirty="0"/>
              <a:t>. The personal or business possibilities are endless.</a:t>
            </a:r>
          </a:p>
          <a:p>
            <a:pPr algn="just"/>
            <a:r>
              <a:rPr lang="en-GB" dirty="0"/>
              <a:t>In short, the Internet of Things refers to the rapidly growing </a:t>
            </a:r>
            <a:r>
              <a:rPr lang="en-GB" dirty="0">
                <a:solidFill>
                  <a:srgbClr val="FF0000"/>
                </a:solidFill>
              </a:rPr>
              <a:t>network of connected objects</a:t>
            </a:r>
            <a:r>
              <a:rPr lang="en-GB" dirty="0"/>
              <a:t> that are able to collect and exchange data using embedded sensors. Thermostats, cars, lights, refrigerators, and more appliances can all be connected to the </a:t>
            </a:r>
            <a:r>
              <a:rPr lang="en-GB" b="1" dirty="0"/>
              <a:t>IoT.</a:t>
            </a:r>
          </a:p>
          <a:p>
            <a:pPr algn="just"/>
            <a:r>
              <a:rPr lang="en-GB" dirty="0"/>
              <a:t>An </a:t>
            </a:r>
            <a:r>
              <a:rPr lang="en-GB" b="1" dirty="0"/>
              <a:t>IoT</a:t>
            </a:r>
            <a:r>
              <a:rPr lang="en-GB" dirty="0"/>
              <a:t> system consists of </a:t>
            </a:r>
            <a:r>
              <a:rPr lang="en-GB" dirty="0">
                <a:solidFill>
                  <a:srgbClr val="FF0000"/>
                </a:solidFill>
              </a:rPr>
              <a:t>sensors/devices which “talk” to the cloud</a:t>
            </a:r>
            <a:r>
              <a:rPr lang="en-GB" dirty="0"/>
              <a:t> through some kind of connectivity. Once the data gets to the cloud, software processes it and then might decide to perform an action, such as sending an alert or automatically adjusting the sensors/devices without the need for the user.</a:t>
            </a:r>
          </a:p>
          <a:p>
            <a:pPr algn="just"/>
            <a:r>
              <a:rPr lang="en-GB" dirty="0"/>
              <a:t>The </a:t>
            </a:r>
            <a:r>
              <a:rPr lang="en-GB" b="1" dirty="0"/>
              <a:t>IoT</a:t>
            </a:r>
            <a:r>
              <a:rPr lang="en-GB" dirty="0"/>
              <a:t> provides a platform that creates opportunities for people to </a:t>
            </a:r>
            <a:r>
              <a:rPr lang="en-GB" dirty="0">
                <a:solidFill>
                  <a:srgbClr val="FF0000"/>
                </a:solidFill>
              </a:rPr>
              <a:t>connect these devices and control them with big data </a:t>
            </a:r>
            <a:r>
              <a:rPr lang="en-GB" dirty="0" smtClean="0">
                <a:solidFill>
                  <a:srgbClr val="FF0000"/>
                </a:solidFill>
              </a:rPr>
              <a:t>technology (</a:t>
            </a:r>
            <a:r>
              <a:rPr lang="en-US" dirty="0"/>
              <a:t> may not sample but simply observe and track what </a:t>
            </a:r>
            <a:r>
              <a:rPr lang="en-US" dirty="0" smtClean="0"/>
              <a:t>happens)</a:t>
            </a:r>
            <a:r>
              <a:rPr lang="en-GB" dirty="0" smtClean="0"/>
              <a:t>, </a:t>
            </a:r>
            <a:r>
              <a:rPr lang="en-GB" dirty="0"/>
              <a:t>which in return will promote efficiency in performance, economic benefits and minimize the need for human involvement. It's the most </a:t>
            </a:r>
            <a:r>
              <a:rPr lang="en-GB" b="1" dirty="0"/>
              <a:t>important</a:t>
            </a:r>
            <a:r>
              <a:rPr lang="en-GB" dirty="0"/>
              <a:t> development of the 21st century.</a:t>
            </a:r>
            <a:endParaRPr lang="en-IN" dirty="0"/>
          </a:p>
        </p:txBody>
      </p:sp>
    </p:spTree>
    <p:extLst>
      <p:ext uri="{BB962C8B-B14F-4D97-AF65-F5344CB8AC3E}">
        <p14:creationId xmlns:p14="http://schemas.microsoft.com/office/powerpoint/2010/main" val="356610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590"/>
            <a:ext cx="10515600" cy="1325563"/>
          </a:xfrm>
        </p:spPr>
        <p:txBody>
          <a:bodyPr>
            <a:normAutofit fontScale="90000"/>
          </a:bodyPr>
          <a:lstStyle/>
          <a:p>
            <a:pPr algn="ctr"/>
            <a:r>
              <a:rPr lang="en-US" b="1" dirty="0">
                <a:solidFill>
                  <a:srgbClr val="FF0000"/>
                </a:solidFill>
              </a:rPr>
              <a:t>Challenges Faced by Farmers in adopting IoT for Agriculture</a:t>
            </a:r>
            <a:r>
              <a:rPr lang="en-US" b="1" dirty="0"/>
              <a:t/>
            </a:r>
            <a:br>
              <a:rPr lang="en-US" b="1" dirty="0"/>
            </a:br>
            <a:endParaRPr lang="en-US" dirty="0"/>
          </a:p>
        </p:txBody>
      </p:sp>
      <p:sp>
        <p:nvSpPr>
          <p:cNvPr id="3" name="Content Placeholder 2"/>
          <p:cNvSpPr>
            <a:spLocks noGrp="1"/>
          </p:cNvSpPr>
          <p:nvPr>
            <p:ph idx="1"/>
          </p:nvPr>
        </p:nvSpPr>
        <p:spPr>
          <a:xfrm>
            <a:off x="483358" y="1347954"/>
            <a:ext cx="11199126" cy="5175676"/>
          </a:xfrm>
        </p:spPr>
        <p:txBody>
          <a:bodyPr>
            <a:normAutofit fontScale="85000" lnSpcReduction="20000"/>
          </a:bodyPr>
          <a:lstStyle/>
          <a:p>
            <a:pPr marL="0" indent="0" algn="just" fontAlgn="base">
              <a:buNone/>
            </a:pPr>
            <a:r>
              <a:rPr lang="en-US" b="1" dirty="0" smtClean="0">
                <a:solidFill>
                  <a:srgbClr val="FF0000"/>
                </a:solidFill>
              </a:rPr>
              <a:t>1</a:t>
            </a:r>
            <a:r>
              <a:rPr lang="en-US" b="1" dirty="0">
                <a:solidFill>
                  <a:srgbClr val="FF0000"/>
                </a:solidFill>
              </a:rPr>
              <a:t>. Lack of Infrastructure:</a:t>
            </a:r>
            <a:r>
              <a:rPr lang="en-US" dirty="0"/>
              <a:t> Even if the farmers adopt IoT technology they won’t be able to take benefit of this technology due to </a:t>
            </a:r>
            <a:r>
              <a:rPr lang="en-US" dirty="0">
                <a:solidFill>
                  <a:srgbClr val="FF0000"/>
                </a:solidFill>
              </a:rPr>
              <a:t>poor communication infrastructure</a:t>
            </a:r>
            <a:r>
              <a:rPr lang="en-US" dirty="0"/>
              <a:t>. Farms are located in remote areas and are far from access to the internet. A farmer needs to have access to crop data reliably at any time from any location, so connection issues would cause an advanced monitoring system to be useless.</a:t>
            </a:r>
          </a:p>
          <a:p>
            <a:pPr marL="0" indent="0" algn="just" fontAlgn="base">
              <a:buNone/>
            </a:pPr>
            <a:r>
              <a:rPr lang="en-US" b="1" dirty="0">
                <a:solidFill>
                  <a:srgbClr val="FF0000"/>
                </a:solidFill>
              </a:rPr>
              <a:t>2. High Cost:</a:t>
            </a:r>
            <a:r>
              <a:rPr lang="en-US" dirty="0">
                <a:solidFill>
                  <a:srgbClr val="FF0000"/>
                </a:solidFill>
              </a:rPr>
              <a:t> </a:t>
            </a:r>
            <a:r>
              <a:rPr lang="en-US" dirty="0"/>
              <a:t>Equipment needed to implement IoT in agriculture is expensive. However sensors are the least expensive component, yet outfitting all of the farmers’ fields to be with them would cost more than a thousand dollars. Automated machinery cost more than manually operated machinery as they include cost for farm management software and cloud access to record data. To earn higher profits, it is significant for farmers to invest in these technologies however it would be difficult for them to make the initial investment to set up IoT technology at their farms.</a:t>
            </a:r>
          </a:p>
          <a:p>
            <a:pPr marL="0" indent="0" algn="just" fontAlgn="base">
              <a:buNone/>
            </a:pPr>
            <a:r>
              <a:rPr lang="en-US" b="1" dirty="0">
                <a:solidFill>
                  <a:srgbClr val="FF0000"/>
                </a:solidFill>
              </a:rPr>
              <a:t>3. Lack of Security:</a:t>
            </a:r>
            <a:r>
              <a:rPr lang="en-US" dirty="0"/>
              <a:t> Since IoT devices interact with older equipment they have access to the internet connection, there is no guarantee that they would be able to access drone mapping data or sensor readouts by taking benefit of public connection. An enormous amount of data is collected by IoT agricultural systems which is difficult to protect. Someone can have unauthorized access IoT providers database and could steal and manipulate the data.</a:t>
            </a:r>
          </a:p>
          <a:p>
            <a:endParaRPr lang="en-US" dirty="0"/>
          </a:p>
        </p:txBody>
      </p:sp>
    </p:spTree>
    <p:extLst>
      <p:ext uri="{BB962C8B-B14F-4D97-AF65-F5344CB8AC3E}">
        <p14:creationId xmlns:p14="http://schemas.microsoft.com/office/powerpoint/2010/main" val="2966973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535"/>
            <a:ext cx="10515600" cy="617514"/>
          </a:xfrm>
        </p:spPr>
        <p:txBody>
          <a:bodyPr>
            <a:normAutofit fontScale="90000"/>
          </a:bodyPr>
          <a:lstStyle/>
          <a:p>
            <a:pPr algn="ctr"/>
            <a:r>
              <a:rPr lang="en-US" b="1" dirty="0" smtClean="0"/>
              <a:t>QUICK QUIZ (POLL)</a:t>
            </a:r>
            <a:endParaRPr lang="en-US" b="1" dirty="0"/>
          </a:p>
        </p:txBody>
      </p:sp>
      <p:sp>
        <p:nvSpPr>
          <p:cNvPr id="3" name="Content Placeholder 2"/>
          <p:cNvSpPr>
            <a:spLocks noGrp="1"/>
          </p:cNvSpPr>
          <p:nvPr>
            <p:ph idx="1"/>
          </p:nvPr>
        </p:nvSpPr>
        <p:spPr>
          <a:xfrm>
            <a:off x="551597" y="1211476"/>
            <a:ext cx="10515600" cy="4351338"/>
          </a:xfrm>
        </p:spPr>
        <p:txBody>
          <a:bodyPr/>
          <a:lstStyle/>
          <a:p>
            <a:pPr marL="0" indent="0">
              <a:buNone/>
            </a:pPr>
            <a:r>
              <a:rPr lang="en-US" b="1" dirty="0" smtClean="0"/>
              <a:t>Identify the actuator in a Smart Agriculture system?</a:t>
            </a:r>
            <a:endParaRPr lang="en-US" b="1" dirty="0"/>
          </a:p>
          <a:p>
            <a:pPr marL="514350" indent="-514350">
              <a:buFont typeface="+mj-lt"/>
              <a:buAutoNum type="alphaUcPeriod"/>
            </a:pPr>
            <a:r>
              <a:rPr lang="en-US" dirty="0" smtClean="0"/>
              <a:t>PIR sensor</a:t>
            </a:r>
            <a:endParaRPr lang="en-US" dirty="0"/>
          </a:p>
          <a:p>
            <a:pPr marL="514350" indent="-514350">
              <a:buFont typeface="+mj-lt"/>
              <a:buAutoNum type="alphaUcPeriod"/>
            </a:pPr>
            <a:r>
              <a:rPr lang="en-US" dirty="0" smtClean="0"/>
              <a:t>GSM module</a:t>
            </a:r>
            <a:endParaRPr lang="en-US" dirty="0"/>
          </a:p>
          <a:p>
            <a:pPr marL="514350" indent="-514350">
              <a:buFont typeface="+mj-lt"/>
              <a:buAutoNum type="alphaUcPeriod"/>
            </a:pPr>
            <a:r>
              <a:rPr lang="en-US" b="1" dirty="0" smtClean="0"/>
              <a:t>Motor</a:t>
            </a:r>
          </a:p>
          <a:p>
            <a:pPr marL="514350" indent="-514350">
              <a:buFont typeface="+mj-lt"/>
              <a:buAutoNum type="alphaUcPeriod"/>
            </a:pPr>
            <a:r>
              <a:rPr lang="en-US" dirty="0" smtClean="0"/>
              <a:t>Temperature sensor</a:t>
            </a:r>
            <a:endParaRPr lang="en-US" dirty="0"/>
          </a:p>
          <a:p>
            <a:pPr marL="514350" indent="-514350">
              <a:buAutoNum type="alphaLcParenBoth" startAt="4"/>
            </a:pPr>
            <a:endParaRPr lang="en-US" dirty="0"/>
          </a:p>
          <a:p>
            <a:pPr marL="0" indent="0">
              <a:buNone/>
            </a:pPr>
            <a:endParaRPr lang="en-US" dirty="0"/>
          </a:p>
        </p:txBody>
      </p:sp>
    </p:spTree>
    <p:extLst>
      <p:ext uri="{BB962C8B-B14F-4D97-AF65-F5344CB8AC3E}">
        <p14:creationId xmlns:p14="http://schemas.microsoft.com/office/powerpoint/2010/main" val="2776078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BA024-307B-4E62-9815-E3AC131C9C7D}"/>
              </a:ext>
            </a:extLst>
          </p:cNvPr>
          <p:cNvSpPr>
            <a:spLocks noGrp="1"/>
          </p:cNvSpPr>
          <p:nvPr>
            <p:ph type="title"/>
          </p:nvPr>
        </p:nvSpPr>
        <p:spPr>
          <a:xfrm>
            <a:off x="838200" y="119465"/>
            <a:ext cx="10515600" cy="890469"/>
          </a:xfrm>
        </p:spPr>
        <p:txBody>
          <a:bodyPr>
            <a:normAutofit fontScale="90000"/>
          </a:bodyPr>
          <a:lstStyle/>
          <a:p>
            <a:pPr algn="ctr"/>
            <a:r>
              <a:rPr lang="en-GB" b="1" dirty="0" smtClean="0">
                <a:solidFill>
                  <a:srgbClr val="3497E3"/>
                </a:solidFill>
              </a:rPr>
              <a:t/>
            </a:r>
            <a:br>
              <a:rPr lang="en-GB" b="1" dirty="0" smtClean="0">
                <a:solidFill>
                  <a:srgbClr val="3497E3"/>
                </a:solidFill>
              </a:rPr>
            </a:br>
            <a:r>
              <a:rPr lang="en-GB" b="1" dirty="0" smtClean="0">
                <a:solidFill>
                  <a:srgbClr val="3497E3"/>
                </a:solidFill>
              </a:rPr>
              <a:t>Health</a:t>
            </a:r>
            <a:r>
              <a:rPr lang="en-IN" dirty="0"/>
              <a:t/>
            </a:r>
            <a:br>
              <a:rPr lang="en-IN" dirty="0"/>
            </a:br>
            <a:endParaRPr lang="en-IN" dirty="0"/>
          </a:p>
        </p:txBody>
      </p:sp>
      <p:sp>
        <p:nvSpPr>
          <p:cNvPr id="3" name="Content Placeholder 2">
            <a:extLst>
              <a:ext uri="{FF2B5EF4-FFF2-40B4-BE49-F238E27FC236}">
                <a16:creationId xmlns:a16="http://schemas.microsoft.com/office/drawing/2014/main" xmlns="" id="{CF200019-223D-4F9B-83AD-73050413CB15}"/>
              </a:ext>
            </a:extLst>
          </p:cNvPr>
          <p:cNvSpPr>
            <a:spLocks noGrp="1"/>
          </p:cNvSpPr>
          <p:nvPr>
            <p:ph idx="1"/>
          </p:nvPr>
        </p:nvSpPr>
        <p:spPr>
          <a:xfrm>
            <a:off x="838200" y="1009934"/>
            <a:ext cx="10515600" cy="5037276"/>
          </a:xfrm>
        </p:spPr>
        <p:txBody>
          <a:bodyPr>
            <a:normAutofit/>
          </a:bodyPr>
          <a:lstStyle/>
          <a:p>
            <a:pPr algn="just"/>
            <a:r>
              <a:rPr lang="en-GB" dirty="0"/>
              <a:t>The use of </a:t>
            </a:r>
            <a:r>
              <a:rPr lang="en-GB" dirty="0">
                <a:solidFill>
                  <a:srgbClr val="FF0000"/>
                </a:solidFill>
              </a:rPr>
              <a:t>wearables or sensors connected to patients</a:t>
            </a:r>
            <a:r>
              <a:rPr lang="en-GB" dirty="0"/>
              <a:t>, allows doctors to </a:t>
            </a:r>
            <a:r>
              <a:rPr lang="en-GB" dirty="0">
                <a:solidFill>
                  <a:srgbClr val="FF0000"/>
                </a:solidFill>
              </a:rPr>
              <a:t>monitor</a:t>
            </a:r>
            <a:r>
              <a:rPr lang="en-GB" dirty="0"/>
              <a:t> a patient's condition outside the hospital and in real-time. Through continuously monitoring certain metrics and automatic alerts on their vital signs, </a:t>
            </a:r>
            <a:r>
              <a:rPr lang="en-GB" b="1" dirty="0"/>
              <a:t>the Internet of Things helps to improve the </a:t>
            </a:r>
            <a:r>
              <a:rPr lang="en-GB" b="1" dirty="0">
                <a:solidFill>
                  <a:srgbClr val="FF0000"/>
                </a:solidFill>
              </a:rPr>
              <a:t>care</a:t>
            </a:r>
            <a:r>
              <a:rPr lang="en-GB" b="1" dirty="0"/>
              <a:t> for patients and the </a:t>
            </a:r>
            <a:r>
              <a:rPr lang="en-GB" b="1" dirty="0">
                <a:solidFill>
                  <a:srgbClr val="FF0000"/>
                </a:solidFill>
              </a:rPr>
              <a:t>prevention</a:t>
            </a:r>
            <a:r>
              <a:rPr lang="en-GB" b="1" dirty="0"/>
              <a:t> of lethal events in high-risk patients.</a:t>
            </a:r>
            <a:endParaRPr lang="en-GB" dirty="0"/>
          </a:p>
          <a:p>
            <a:pPr algn="just"/>
            <a:r>
              <a:rPr lang="en-GB" dirty="0"/>
              <a:t>Another use is the integration of IoT technology into hospital beds, giving way to </a:t>
            </a:r>
            <a:r>
              <a:rPr lang="en-GB" dirty="0">
                <a:solidFill>
                  <a:srgbClr val="FF0000"/>
                </a:solidFill>
              </a:rPr>
              <a:t>smart beds</a:t>
            </a:r>
            <a:r>
              <a:rPr lang="en-GB" dirty="0"/>
              <a:t>, equipped with special sensors to observe vital signs, </a:t>
            </a:r>
            <a:r>
              <a:rPr lang="en-GB" b="1" dirty="0"/>
              <a:t>blood pressure, </a:t>
            </a:r>
            <a:r>
              <a:rPr lang="en-GB" b="1" dirty="0" err="1" smtClean="0"/>
              <a:t>oximeter</a:t>
            </a:r>
            <a:r>
              <a:rPr lang="en-GB" b="1" dirty="0" smtClean="0"/>
              <a:t> (measure </a:t>
            </a:r>
            <a:r>
              <a:rPr lang="en-US" dirty="0" smtClean="0"/>
              <a:t>oxygen </a:t>
            </a:r>
            <a:r>
              <a:rPr lang="en-US" dirty="0"/>
              <a:t>levels in the blood</a:t>
            </a:r>
            <a:r>
              <a:rPr lang="en-US" dirty="0" smtClean="0"/>
              <a:t>.)</a:t>
            </a:r>
            <a:r>
              <a:rPr lang="en-GB" b="1" dirty="0" smtClean="0"/>
              <a:t> </a:t>
            </a:r>
            <a:r>
              <a:rPr lang="en-GB" b="1" dirty="0"/>
              <a:t>and body tempera</a:t>
            </a:r>
            <a:r>
              <a:rPr lang="en-GB" dirty="0"/>
              <a:t>ture, among others.</a:t>
            </a:r>
          </a:p>
          <a:p>
            <a:endParaRPr lang="en-IN" dirty="0"/>
          </a:p>
        </p:txBody>
      </p:sp>
      <p:sp>
        <p:nvSpPr>
          <p:cNvPr id="4" name="Cloud 3"/>
          <p:cNvSpPr/>
          <p:nvPr/>
        </p:nvSpPr>
        <p:spPr>
          <a:xfrm>
            <a:off x="914401" y="4880758"/>
            <a:ext cx="10462160" cy="197724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a:p>
            <a:pPr algn="ctr"/>
            <a:r>
              <a:rPr lang="en-US" b="1" dirty="0" smtClean="0"/>
              <a:t>Smart pills: Technology </a:t>
            </a:r>
            <a:r>
              <a:rPr lang="en-US" b="1" dirty="0"/>
              <a:t>has an important role to play on this area potentially, with digital gadgets prepared with </a:t>
            </a:r>
            <a:r>
              <a:rPr lang="en-US" b="1" dirty="0">
                <a:solidFill>
                  <a:srgbClr val="FF0000"/>
                </a:solidFill>
              </a:rPr>
              <a:t>reminder functionality</a:t>
            </a:r>
            <a:r>
              <a:rPr lang="en-US" b="1" dirty="0"/>
              <a:t>. An android application is carried out to expose tablet’s every day agenda and </a:t>
            </a:r>
            <a:r>
              <a:rPr lang="en-US" b="1" dirty="0">
                <a:solidFill>
                  <a:srgbClr val="FF0000"/>
                </a:solidFill>
              </a:rPr>
              <a:t>pill taking notifications</a:t>
            </a:r>
            <a:r>
              <a:rPr lang="en-US" b="1" dirty="0"/>
              <a:t>. It relieves the user of the mistake-prone obligations of administering wrong medication at incorrect time.</a:t>
            </a:r>
            <a:endParaRPr lang="en-US" b="1" dirty="0"/>
          </a:p>
        </p:txBody>
      </p:sp>
      <p:sp>
        <p:nvSpPr>
          <p:cNvPr id="5" name="Cloud 4"/>
          <p:cNvSpPr/>
          <p:nvPr/>
        </p:nvSpPr>
        <p:spPr>
          <a:xfrm>
            <a:off x="498764" y="5438899"/>
            <a:ext cx="914400"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763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668B6527-F3BD-44F4-AE7C-2F7E899A0396}"/>
              </a:ext>
            </a:extLst>
          </p:cNvPr>
          <p:cNvPicPr>
            <a:picLocks noChangeAspect="1"/>
          </p:cNvPicPr>
          <p:nvPr/>
        </p:nvPicPr>
        <p:blipFill>
          <a:blip r:embed="rId2"/>
          <a:stretch>
            <a:fillRect/>
          </a:stretch>
        </p:blipFill>
        <p:spPr>
          <a:xfrm>
            <a:off x="1160060" y="1265877"/>
            <a:ext cx="10046082" cy="5415812"/>
          </a:xfrm>
          <a:prstGeom prst="rect">
            <a:avLst/>
          </a:prstGeom>
        </p:spPr>
      </p:pic>
      <p:sp>
        <p:nvSpPr>
          <p:cNvPr id="3" name="Title 1">
            <a:extLst>
              <a:ext uri="{FF2B5EF4-FFF2-40B4-BE49-F238E27FC236}">
                <a16:creationId xmlns:a16="http://schemas.microsoft.com/office/drawing/2014/main" xmlns="" id="{38FBA024-307B-4E62-9815-E3AC131C9C7D}"/>
              </a:ext>
            </a:extLst>
          </p:cNvPr>
          <p:cNvSpPr txBox="1">
            <a:spLocks/>
          </p:cNvSpPr>
          <p:nvPr/>
        </p:nvSpPr>
        <p:spPr>
          <a:xfrm>
            <a:off x="838200" y="119465"/>
            <a:ext cx="10515600" cy="8904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solidFill>
                  <a:srgbClr val="3497E3"/>
                </a:solidFill>
              </a:rPr>
              <a:t>Health</a:t>
            </a:r>
            <a:endParaRPr lang="en-IN" dirty="0"/>
          </a:p>
        </p:txBody>
      </p:sp>
      <p:sp>
        <p:nvSpPr>
          <p:cNvPr id="4" name="Rectangle 3"/>
          <p:cNvSpPr/>
          <p:nvPr/>
        </p:nvSpPr>
        <p:spPr>
          <a:xfrm>
            <a:off x="838200" y="640602"/>
            <a:ext cx="3100464" cy="369332"/>
          </a:xfrm>
          <a:prstGeom prst="rect">
            <a:avLst/>
          </a:prstGeom>
        </p:spPr>
        <p:txBody>
          <a:bodyPr wrap="none">
            <a:spAutoFit/>
          </a:bodyPr>
          <a:lstStyle/>
          <a:p>
            <a:r>
              <a:rPr lang="en-US" dirty="0">
                <a:hlinkClick r:id="rId3"/>
              </a:rPr>
              <a:t>https://youtu.be/6OxiD91PYXo</a:t>
            </a:r>
            <a:endParaRPr lang="en-US" dirty="0"/>
          </a:p>
        </p:txBody>
      </p:sp>
    </p:spTree>
    <p:extLst>
      <p:ext uri="{BB962C8B-B14F-4D97-AF65-F5344CB8AC3E}">
        <p14:creationId xmlns:p14="http://schemas.microsoft.com/office/powerpoint/2010/main" val="889148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a:solidFill>
                  <a:srgbClr val="3497E3"/>
                </a:solidFill>
                <a:effectLst/>
              </a:rPr>
              <a:t>Smart grid and energy </a:t>
            </a:r>
            <a:r>
              <a:rPr lang="en-GB" b="1" dirty="0" smtClean="0">
                <a:solidFill>
                  <a:srgbClr val="3497E3"/>
                </a:solidFill>
                <a:effectLst/>
              </a:rPr>
              <a:t>saving</a:t>
            </a:r>
            <a:endParaRPr lang="en-IN" dirty="0"/>
          </a:p>
        </p:txBody>
      </p:sp>
      <p:sp>
        <p:nvSpPr>
          <p:cNvPr id="3" name="Content Placeholder 2">
            <a:extLst>
              <a:ext uri="{FF2B5EF4-FFF2-40B4-BE49-F238E27FC236}">
                <a16:creationId xmlns:a16="http://schemas.microsoft.com/office/drawing/2014/main" xmlns="" id="{D137B519-3BAC-40E9-837A-0AAF2E97A72E}"/>
              </a:ext>
            </a:extLst>
          </p:cNvPr>
          <p:cNvSpPr>
            <a:spLocks noGrp="1"/>
          </p:cNvSpPr>
          <p:nvPr>
            <p:ph idx="1"/>
          </p:nvPr>
        </p:nvSpPr>
        <p:spPr>
          <a:xfrm>
            <a:off x="633484" y="941695"/>
            <a:ext cx="10515600" cy="4918006"/>
          </a:xfrm>
        </p:spPr>
        <p:txBody>
          <a:bodyPr>
            <a:normAutofit lnSpcReduction="10000"/>
          </a:bodyPr>
          <a:lstStyle/>
          <a:p>
            <a:pPr algn="just"/>
            <a:r>
              <a:rPr lang="en-GB" sz="2400" dirty="0">
                <a:latin typeface="Times New Roman" panose="02020603050405020304" pitchFamily="18" charset="0"/>
                <a:cs typeface="Times New Roman" panose="02020603050405020304" pitchFamily="18" charset="0"/>
              </a:rPr>
              <a:t>The progressive use of </a:t>
            </a:r>
            <a:r>
              <a:rPr lang="en-GB" sz="2400" dirty="0">
                <a:solidFill>
                  <a:srgbClr val="FF0000"/>
                </a:solidFill>
                <a:latin typeface="Times New Roman" panose="02020603050405020304" pitchFamily="18" charset="0"/>
                <a:cs typeface="Times New Roman" panose="02020603050405020304" pitchFamily="18" charset="0"/>
              </a:rPr>
              <a:t>intelligent energy meters</a:t>
            </a:r>
            <a:r>
              <a:rPr lang="en-GB" sz="2400" dirty="0">
                <a:latin typeface="Times New Roman" panose="02020603050405020304" pitchFamily="18" charset="0"/>
                <a:cs typeface="Times New Roman" panose="02020603050405020304" pitchFamily="18" charset="0"/>
              </a:rPr>
              <a:t>, or meters equipped with </a:t>
            </a:r>
            <a:r>
              <a:rPr lang="en-GB" sz="2400" dirty="0">
                <a:solidFill>
                  <a:srgbClr val="FF0000"/>
                </a:solidFill>
                <a:latin typeface="Times New Roman" panose="02020603050405020304" pitchFamily="18" charset="0"/>
                <a:cs typeface="Times New Roman" panose="02020603050405020304" pitchFamily="18" charset="0"/>
              </a:rPr>
              <a:t>sensors</a:t>
            </a:r>
            <a:r>
              <a:rPr lang="en-GB" sz="2400" dirty="0">
                <a:latin typeface="Times New Roman" panose="02020603050405020304" pitchFamily="18" charset="0"/>
                <a:cs typeface="Times New Roman" panose="02020603050405020304" pitchFamily="18" charset="0"/>
              </a:rPr>
              <a:t>, and the installation of sensors in different strategic points that go from the production plants to the different distribution points, allows </a:t>
            </a:r>
            <a:r>
              <a:rPr lang="en-GB" sz="2400" dirty="0">
                <a:solidFill>
                  <a:srgbClr val="FF0000"/>
                </a:solidFill>
                <a:latin typeface="Times New Roman" panose="02020603050405020304" pitchFamily="18" charset="0"/>
                <a:cs typeface="Times New Roman" panose="02020603050405020304" pitchFamily="18" charset="0"/>
              </a:rPr>
              <a:t>better monitoring </a:t>
            </a:r>
            <a:r>
              <a:rPr lang="en-GB" sz="2400" dirty="0">
                <a:latin typeface="Times New Roman" panose="02020603050405020304" pitchFamily="18" charset="0"/>
                <a:cs typeface="Times New Roman" panose="02020603050405020304" pitchFamily="18" charset="0"/>
              </a:rPr>
              <a:t>and </a:t>
            </a:r>
            <a:r>
              <a:rPr lang="en-GB" sz="2400" dirty="0">
                <a:solidFill>
                  <a:srgbClr val="FF0000"/>
                </a:solidFill>
                <a:latin typeface="Times New Roman" panose="02020603050405020304" pitchFamily="18" charset="0"/>
                <a:cs typeface="Times New Roman" panose="02020603050405020304" pitchFamily="18" charset="0"/>
              </a:rPr>
              <a:t>control </a:t>
            </a:r>
            <a:r>
              <a:rPr lang="en-GB" sz="2400" dirty="0">
                <a:latin typeface="Times New Roman" panose="02020603050405020304" pitchFamily="18" charset="0"/>
                <a:cs typeface="Times New Roman" panose="02020603050405020304" pitchFamily="18" charset="0"/>
              </a:rPr>
              <a:t>of the electrical network.</a:t>
            </a:r>
          </a:p>
          <a:p>
            <a:pPr algn="just"/>
            <a:r>
              <a:rPr lang="en-GB" sz="2400" dirty="0">
                <a:latin typeface="Times New Roman" panose="02020603050405020304" pitchFamily="18" charset="0"/>
                <a:cs typeface="Times New Roman" panose="02020603050405020304" pitchFamily="18" charset="0"/>
              </a:rPr>
              <a:t>IoT can be used in customer side in smart meters to measure different types of parameters, </a:t>
            </a:r>
            <a:r>
              <a:rPr lang="en-GB" sz="2400" dirty="0">
                <a:solidFill>
                  <a:srgbClr val="FF0000"/>
                </a:solidFill>
                <a:latin typeface="Times New Roman" panose="02020603050405020304" pitchFamily="18" charset="0"/>
                <a:cs typeface="Times New Roman" panose="02020603050405020304" pitchFamily="18" charset="0"/>
              </a:rPr>
              <a:t>intelligent</a:t>
            </a:r>
            <a:r>
              <a:rPr lang="en-GB" sz="2400" dirty="0">
                <a:latin typeface="Times New Roman" panose="02020603050405020304" pitchFamily="18" charset="0"/>
                <a:cs typeface="Times New Roman" panose="02020603050405020304" pitchFamily="18" charset="0"/>
              </a:rPr>
              <a:t> power consumption, </a:t>
            </a:r>
            <a:r>
              <a:rPr lang="en-GB" sz="2400" dirty="0">
                <a:solidFill>
                  <a:srgbClr val="FF0000"/>
                </a:solidFill>
                <a:latin typeface="Times New Roman" panose="02020603050405020304" pitchFamily="18" charset="0"/>
                <a:cs typeface="Times New Roman" panose="02020603050405020304" pitchFamily="18" charset="0"/>
              </a:rPr>
              <a:t>interoperability</a:t>
            </a:r>
            <a:r>
              <a:rPr lang="en-GB" sz="2400" dirty="0">
                <a:latin typeface="Times New Roman" panose="02020603050405020304" pitchFamily="18" charset="0"/>
                <a:cs typeface="Times New Roman" panose="02020603050405020304" pitchFamily="18" charset="0"/>
              </a:rPr>
              <a:t> between different networks, </a:t>
            </a:r>
            <a:r>
              <a:rPr lang="en-GB" sz="2400" dirty="0">
                <a:solidFill>
                  <a:srgbClr val="FF0000"/>
                </a:solidFill>
                <a:latin typeface="Times New Roman" panose="02020603050405020304" pitchFamily="18" charset="0"/>
                <a:cs typeface="Times New Roman" panose="02020603050405020304" pitchFamily="18" charset="0"/>
              </a:rPr>
              <a:t>charging and discharging of electric vehicles</a:t>
            </a:r>
            <a:r>
              <a:rPr lang="en-GB" sz="2400" dirty="0">
                <a:latin typeface="Times New Roman" panose="02020603050405020304" pitchFamily="18" charset="0"/>
                <a:cs typeface="Times New Roman" panose="02020603050405020304" pitchFamily="18" charset="0"/>
              </a:rPr>
              <a:t>, manage energy efficiency and power demand.</a:t>
            </a:r>
          </a:p>
          <a:p>
            <a:pPr algn="just"/>
            <a:r>
              <a:rPr lang="en-GB" sz="2400" dirty="0">
                <a:latin typeface="Times New Roman" panose="02020603050405020304" pitchFamily="18" charset="0"/>
                <a:cs typeface="Times New Roman" panose="02020603050405020304" pitchFamily="18" charset="0"/>
              </a:rPr>
              <a:t>By establishing a bidirectional communication between the service provider company and the end user, information of enormous value can be obtained for the </a:t>
            </a:r>
            <a:r>
              <a:rPr lang="en-GB" sz="2400" dirty="0">
                <a:solidFill>
                  <a:srgbClr val="FF0000"/>
                </a:solidFill>
                <a:latin typeface="Times New Roman" panose="02020603050405020304" pitchFamily="18" charset="0"/>
                <a:cs typeface="Times New Roman" panose="02020603050405020304" pitchFamily="18" charset="0"/>
              </a:rPr>
              <a:t>detection of faults, decision making and repair thereof</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It also allows offering </a:t>
            </a:r>
            <a:r>
              <a:rPr lang="en-GB" sz="2400" dirty="0">
                <a:solidFill>
                  <a:srgbClr val="FF0000"/>
                </a:solidFill>
                <a:latin typeface="Times New Roman" panose="02020603050405020304" pitchFamily="18" charset="0"/>
                <a:cs typeface="Times New Roman" panose="02020603050405020304" pitchFamily="18" charset="0"/>
              </a:rPr>
              <a:t>valuable information </a:t>
            </a:r>
            <a:r>
              <a:rPr lang="en-GB" sz="2400" dirty="0">
                <a:latin typeface="Times New Roman" panose="02020603050405020304" pitchFamily="18" charset="0"/>
                <a:cs typeface="Times New Roman" panose="02020603050405020304" pitchFamily="18" charset="0"/>
              </a:rPr>
              <a:t>to the end user about their </a:t>
            </a:r>
            <a:r>
              <a:rPr lang="en-GB" sz="2400" dirty="0" smtClean="0">
                <a:solidFill>
                  <a:srgbClr val="FF0000"/>
                </a:solidFill>
                <a:latin typeface="Times New Roman" panose="02020603050405020304" pitchFamily="18" charset="0"/>
                <a:cs typeface="Times New Roman" panose="02020603050405020304" pitchFamily="18" charset="0"/>
              </a:rPr>
              <a:t>consumption patterns </a:t>
            </a:r>
            <a:r>
              <a:rPr lang="en-GB" sz="2400" dirty="0" smtClean="0">
                <a:latin typeface="Times New Roman" panose="02020603050405020304" pitchFamily="18" charset="0"/>
                <a:cs typeface="Times New Roman" panose="02020603050405020304" pitchFamily="18" charset="0"/>
              </a:rPr>
              <a:t>and about </a:t>
            </a:r>
            <a:r>
              <a:rPr lang="en-GB" sz="2400" dirty="0">
                <a:latin typeface="Times New Roman" panose="02020603050405020304" pitchFamily="18" charset="0"/>
                <a:cs typeface="Times New Roman" panose="02020603050405020304" pitchFamily="18" charset="0"/>
              </a:rPr>
              <a:t>the best ways to reduce or adjust their energy </a:t>
            </a:r>
            <a:r>
              <a:rPr lang="en-GB" sz="2400" dirty="0" smtClean="0">
                <a:latin typeface="Times New Roman" panose="02020603050405020304" pitchFamily="18" charset="0"/>
                <a:cs typeface="Times New Roman" panose="02020603050405020304" pitchFamily="18" charset="0"/>
              </a:rPr>
              <a:t>expenditure</a:t>
            </a:r>
            <a:r>
              <a:rPr lang="en-GB" sz="24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976035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2FF3FA6-EAAC-4FBD-84F2-B663410472AB}"/>
              </a:ext>
            </a:extLst>
          </p:cNvPr>
          <p:cNvPicPr>
            <a:picLocks noGrp="1" noChangeAspect="1"/>
          </p:cNvPicPr>
          <p:nvPr>
            <p:ph idx="1"/>
          </p:nvPr>
        </p:nvPicPr>
        <p:blipFill>
          <a:blip r:embed="rId2"/>
          <a:stretch>
            <a:fillRect/>
          </a:stretch>
        </p:blipFill>
        <p:spPr>
          <a:xfrm>
            <a:off x="1423811" y="1088646"/>
            <a:ext cx="9687357" cy="4667250"/>
          </a:xfrm>
          <a:prstGeom prst="rect">
            <a:avLst/>
          </a:prstGeom>
        </p:spPr>
      </p:pic>
      <p:sp>
        <p:nvSpPr>
          <p:cNvPr id="5"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a:solidFill>
                  <a:srgbClr val="3497E3"/>
                </a:solidFill>
                <a:effectLst/>
              </a:rPr>
              <a:t>Smart grid and energy </a:t>
            </a:r>
            <a:r>
              <a:rPr lang="en-GB" b="1" dirty="0" smtClean="0">
                <a:solidFill>
                  <a:srgbClr val="3497E3"/>
                </a:solidFill>
                <a:effectLst/>
              </a:rPr>
              <a:t>saving</a:t>
            </a:r>
            <a:endParaRPr lang="en-IN" dirty="0"/>
          </a:p>
        </p:txBody>
      </p:sp>
      <p:sp>
        <p:nvSpPr>
          <p:cNvPr id="6" name="TextBox 5">
            <a:extLst>
              <a:ext uri="{FF2B5EF4-FFF2-40B4-BE49-F238E27FC236}">
                <a16:creationId xmlns:a16="http://schemas.microsoft.com/office/drawing/2014/main" xmlns="" id="{1EA40019-211F-4962-B243-C8D990DCE4DA}"/>
              </a:ext>
            </a:extLst>
          </p:cNvPr>
          <p:cNvSpPr txBox="1"/>
          <p:nvPr/>
        </p:nvSpPr>
        <p:spPr>
          <a:xfrm>
            <a:off x="669545" y="5898372"/>
            <a:ext cx="6093500" cy="369332"/>
          </a:xfrm>
          <a:prstGeom prst="rect">
            <a:avLst/>
          </a:prstGeom>
          <a:noFill/>
        </p:spPr>
        <p:txBody>
          <a:bodyPr wrap="square">
            <a:spAutoFit/>
          </a:bodyPr>
          <a:lstStyle/>
          <a:p>
            <a:r>
              <a:rPr lang="en-IN" dirty="0"/>
              <a:t>https://www.youtube.com/watch?v=4L31dHXP6i0</a:t>
            </a:r>
          </a:p>
        </p:txBody>
      </p:sp>
      <p:sp>
        <p:nvSpPr>
          <p:cNvPr id="2" name="Cloud 1"/>
          <p:cNvSpPr/>
          <p:nvPr/>
        </p:nvSpPr>
        <p:spPr>
          <a:xfrm>
            <a:off x="99529" y="783770"/>
            <a:ext cx="2857426" cy="135378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Management of electricity done By IOT</a:t>
            </a:r>
            <a:endParaRPr lang="en-US" b="1" dirty="0"/>
          </a:p>
        </p:txBody>
      </p:sp>
      <p:sp>
        <p:nvSpPr>
          <p:cNvPr id="3" name="Rectangle 2"/>
          <p:cNvSpPr/>
          <p:nvPr/>
        </p:nvSpPr>
        <p:spPr>
          <a:xfrm>
            <a:off x="6611998" y="5898372"/>
            <a:ext cx="3076868" cy="369332"/>
          </a:xfrm>
          <a:prstGeom prst="rect">
            <a:avLst/>
          </a:prstGeom>
        </p:spPr>
        <p:txBody>
          <a:bodyPr wrap="none">
            <a:spAutoFit/>
          </a:bodyPr>
          <a:lstStyle/>
          <a:p>
            <a:r>
              <a:rPr lang="en-US" dirty="0">
                <a:hlinkClick r:id="rId3"/>
              </a:rPr>
              <a:t>https://youtu.be/4L31dHXP6i0</a:t>
            </a:r>
            <a:endParaRPr lang="en-US" dirty="0"/>
          </a:p>
        </p:txBody>
      </p:sp>
    </p:spTree>
    <p:extLst>
      <p:ext uri="{BB962C8B-B14F-4D97-AF65-F5344CB8AC3E}">
        <p14:creationId xmlns:p14="http://schemas.microsoft.com/office/powerpoint/2010/main" val="2358968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9C0D55-FD7B-4BFB-BB96-DFA3DF4C9BAF}"/>
              </a:ext>
            </a:extLst>
          </p:cNvPr>
          <p:cNvSpPr>
            <a:spLocks noGrp="1"/>
          </p:cNvSpPr>
          <p:nvPr>
            <p:ph idx="1"/>
          </p:nvPr>
        </p:nvSpPr>
        <p:spPr>
          <a:xfrm>
            <a:off x="592541" y="941695"/>
            <a:ext cx="10515600" cy="5090285"/>
          </a:xfrm>
        </p:spPr>
        <p:txBody>
          <a:bodyPr/>
          <a:lstStyle/>
          <a:p>
            <a:pPr algn="just"/>
            <a:r>
              <a:rPr lang="en-GB" b="1" dirty="0"/>
              <a:t>IoT</a:t>
            </a:r>
            <a:r>
              <a:rPr lang="en-GB" dirty="0"/>
              <a:t> infused semi-autonomous cars take </a:t>
            </a:r>
            <a:r>
              <a:rPr lang="en-GB" dirty="0">
                <a:solidFill>
                  <a:srgbClr val="FF0000"/>
                </a:solidFill>
              </a:rPr>
              <a:t>on-spot decisions </a:t>
            </a:r>
            <a:r>
              <a:rPr lang="en-GB" dirty="0"/>
              <a:t>while partly </a:t>
            </a:r>
            <a:r>
              <a:rPr lang="en-GB" dirty="0">
                <a:solidFill>
                  <a:srgbClr val="FF0000"/>
                </a:solidFill>
              </a:rPr>
              <a:t>controlling the vehicle operations</a:t>
            </a:r>
            <a:r>
              <a:rPr lang="en-GB" dirty="0"/>
              <a:t> to avoid accidents and </a:t>
            </a:r>
            <a:r>
              <a:rPr lang="en-GB" dirty="0">
                <a:solidFill>
                  <a:srgbClr val="FF0000"/>
                </a:solidFill>
              </a:rPr>
              <a:t>reduce </a:t>
            </a:r>
            <a:r>
              <a:rPr lang="en-GB" dirty="0"/>
              <a:t>the load from the driver. </a:t>
            </a:r>
            <a:endParaRPr lang="en-GB" dirty="0" smtClean="0"/>
          </a:p>
          <a:p>
            <a:pPr algn="just"/>
            <a:r>
              <a:rPr lang="en-GB" dirty="0" smtClean="0"/>
              <a:t>Along </a:t>
            </a:r>
            <a:r>
              <a:rPr lang="en-GB" dirty="0"/>
              <a:t>with different </a:t>
            </a:r>
            <a:r>
              <a:rPr lang="en-GB" dirty="0">
                <a:solidFill>
                  <a:srgbClr val="FF0000"/>
                </a:solidFill>
              </a:rPr>
              <a:t>proximity sensors</a:t>
            </a:r>
            <a:r>
              <a:rPr lang="en-GB" dirty="0"/>
              <a:t> and </a:t>
            </a:r>
            <a:r>
              <a:rPr lang="en-GB" dirty="0">
                <a:solidFill>
                  <a:srgbClr val="FF0000"/>
                </a:solidFill>
              </a:rPr>
              <a:t>cameras</a:t>
            </a:r>
            <a:r>
              <a:rPr lang="en-GB" dirty="0"/>
              <a:t>, cars are integrated with </a:t>
            </a:r>
            <a:r>
              <a:rPr lang="en-GB" b="1" dirty="0"/>
              <a:t>IoT</a:t>
            </a:r>
            <a:r>
              <a:rPr lang="en-GB" dirty="0"/>
              <a:t> systems to </a:t>
            </a:r>
            <a:r>
              <a:rPr lang="en-GB" dirty="0">
                <a:solidFill>
                  <a:srgbClr val="FF0000"/>
                </a:solidFill>
              </a:rPr>
              <a:t>reduce human error </a:t>
            </a:r>
            <a:r>
              <a:rPr lang="en-GB" dirty="0"/>
              <a:t>and make driving more comfortable and safe.</a:t>
            </a:r>
            <a:endParaRPr lang="en-IN" dirty="0"/>
          </a:p>
        </p:txBody>
      </p:sp>
      <p:sp>
        <p:nvSpPr>
          <p:cNvPr id="5"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smtClean="0">
                <a:solidFill>
                  <a:srgbClr val="3497E3"/>
                </a:solidFill>
              </a:rPr>
              <a:t>IoT in Automobiles</a:t>
            </a:r>
            <a:endParaRPr lang="en-IN" dirty="0"/>
          </a:p>
        </p:txBody>
      </p:sp>
      <p:sp>
        <p:nvSpPr>
          <p:cNvPr id="2" name="Rectangle 1"/>
          <p:cNvSpPr/>
          <p:nvPr/>
        </p:nvSpPr>
        <p:spPr>
          <a:xfrm>
            <a:off x="926415" y="5310641"/>
            <a:ext cx="3023969" cy="369332"/>
          </a:xfrm>
          <a:prstGeom prst="rect">
            <a:avLst/>
          </a:prstGeom>
        </p:spPr>
        <p:txBody>
          <a:bodyPr wrap="none">
            <a:spAutoFit/>
          </a:bodyPr>
          <a:lstStyle/>
          <a:p>
            <a:r>
              <a:rPr lang="en-US" dirty="0">
                <a:hlinkClick r:id="rId2"/>
              </a:rPr>
              <a:t>https://youtu.be/LRrMDf-2iqE</a:t>
            </a:r>
            <a:endParaRPr lang="en-US" dirty="0"/>
          </a:p>
        </p:txBody>
      </p:sp>
    </p:spTree>
    <p:extLst>
      <p:ext uri="{BB962C8B-B14F-4D97-AF65-F5344CB8AC3E}">
        <p14:creationId xmlns:p14="http://schemas.microsoft.com/office/powerpoint/2010/main" val="655089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9012F-BDA8-43C2-80A1-F64B155553C1}"/>
              </a:ext>
            </a:extLst>
          </p:cNvPr>
          <p:cNvSpPr>
            <a:spLocks noGrp="1"/>
          </p:cNvSpPr>
          <p:nvPr>
            <p:ph type="title"/>
          </p:nvPr>
        </p:nvSpPr>
        <p:spPr/>
        <p:txBody>
          <a:bodyPr/>
          <a:lstStyle/>
          <a:p>
            <a:pPr algn="ctr"/>
            <a:r>
              <a:rPr lang="en-IN" dirty="0" smtClean="0"/>
              <a:t>Quick Quiz Poll</a:t>
            </a:r>
            <a:endParaRPr lang="en-IN" dirty="0"/>
          </a:p>
        </p:txBody>
      </p:sp>
      <p:sp>
        <p:nvSpPr>
          <p:cNvPr id="3" name="Content Placeholder 2">
            <a:extLst>
              <a:ext uri="{FF2B5EF4-FFF2-40B4-BE49-F238E27FC236}">
                <a16:creationId xmlns:a16="http://schemas.microsoft.com/office/drawing/2014/main" xmlns="" id="{2C13ED41-B64F-430A-B0DD-230F9AE9390D}"/>
              </a:ext>
            </a:extLst>
          </p:cNvPr>
          <p:cNvSpPr>
            <a:spLocks noGrp="1"/>
          </p:cNvSpPr>
          <p:nvPr>
            <p:ph idx="1"/>
          </p:nvPr>
        </p:nvSpPr>
        <p:spPr/>
        <p:txBody>
          <a:bodyPr>
            <a:normAutofit/>
          </a:bodyPr>
          <a:lstStyle/>
          <a:p>
            <a:pPr marL="0" indent="0" algn="l">
              <a:buNone/>
            </a:pPr>
            <a:r>
              <a:rPr lang="en-IN" b="0" i="0" u="none" strike="noStrike" dirty="0">
                <a:solidFill>
                  <a:srgbClr val="000000"/>
                </a:solidFill>
                <a:effectLst/>
                <a:latin typeface="Roboto"/>
              </a:rPr>
              <a:t>IoT devices can easily lead to catastrophe without </a:t>
            </a:r>
            <a:r>
              <a:rPr lang="en-IN" b="0" i="0" u="none" strike="noStrike" dirty="0" smtClean="0">
                <a:solidFill>
                  <a:srgbClr val="000000"/>
                </a:solidFill>
                <a:effectLst/>
                <a:latin typeface="Roboto"/>
              </a:rPr>
              <a:t>...............</a:t>
            </a:r>
            <a:endParaRPr lang="en-IN" dirty="0">
              <a:solidFill>
                <a:srgbClr val="000000"/>
              </a:solidFill>
              <a:latin typeface="Roboto"/>
              <a:hlinkClick r:id="rId2"/>
            </a:endParaRPr>
          </a:p>
          <a:p>
            <a:pPr marL="514350" indent="-514350" algn="l">
              <a:buFont typeface="+mj-lt"/>
              <a:buAutoNum type="alphaUcPeriod"/>
            </a:pPr>
            <a:r>
              <a:rPr lang="en-IN" b="0" i="0" dirty="0">
                <a:solidFill>
                  <a:srgbClr val="212529"/>
                </a:solidFill>
                <a:effectLst/>
                <a:latin typeface="Roboto"/>
              </a:rPr>
              <a:t> Software</a:t>
            </a:r>
          </a:p>
          <a:p>
            <a:pPr marL="514350" indent="-514350" algn="l">
              <a:buFont typeface="+mj-lt"/>
              <a:buAutoNum type="alphaUcPeriod"/>
            </a:pPr>
            <a:r>
              <a:rPr lang="en-IN" b="0" i="0" dirty="0">
                <a:solidFill>
                  <a:srgbClr val="212529"/>
                </a:solidFill>
                <a:effectLst/>
                <a:latin typeface="Roboto"/>
              </a:rPr>
              <a:t> Devices</a:t>
            </a:r>
          </a:p>
          <a:p>
            <a:pPr marL="514350" indent="-514350" algn="l">
              <a:buFont typeface="+mj-lt"/>
              <a:buAutoNum type="alphaUcPeriod"/>
            </a:pPr>
            <a:r>
              <a:rPr lang="en-IN" b="0" i="0" dirty="0">
                <a:solidFill>
                  <a:srgbClr val="212529"/>
                </a:solidFill>
                <a:effectLst/>
                <a:latin typeface="Roboto"/>
              </a:rPr>
              <a:t> Cloud</a:t>
            </a:r>
          </a:p>
          <a:p>
            <a:pPr marL="514350" indent="-514350" algn="l">
              <a:buFont typeface="+mj-lt"/>
              <a:buAutoNum type="alphaUcPeriod"/>
            </a:pPr>
            <a:r>
              <a:rPr lang="en-IN" b="1" i="0" dirty="0">
                <a:solidFill>
                  <a:srgbClr val="212529"/>
                </a:solidFill>
                <a:effectLst/>
                <a:latin typeface="Roboto"/>
              </a:rPr>
              <a:t> Management system</a:t>
            </a:r>
          </a:p>
          <a:p>
            <a:pPr algn="l"/>
            <a:endParaRPr lang="en-IN" b="0" i="0" u="none" strike="noStrike" dirty="0">
              <a:solidFill>
                <a:srgbClr val="000000"/>
              </a:solidFill>
              <a:effectLst/>
              <a:latin typeface="Roboto"/>
              <a:hlinkClick r:id="rId2"/>
            </a:endParaRPr>
          </a:p>
          <a:p>
            <a:pPr marL="0" indent="0">
              <a:buNone/>
            </a:pPr>
            <a:r>
              <a:rPr lang="en-IN" dirty="0"/>
              <a:t/>
            </a:r>
            <a:br>
              <a:rPr lang="en-IN" dirty="0"/>
            </a:br>
            <a:endParaRPr lang="en-IN" dirty="0"/>
          </a:p>
        </p:txBody>
      </p:sp>
    </p:spTree>
    <p:extLst>
      <p:ext uri="{BB962C8B-B14F-4D97-AF65-F5344CB8AC3E}">
        <p14:creationId xmlns:p14="http://schemas.microsoft.com/office/powerpoint/2010/main" val="291201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E00129A6-16CE-4DEB-A62A-73687B1A82EF}"/>
              </a:ext>
            </a:extLst>
          </p:cNvPr>
          <p:cNvPicPr>
            <a:picLocks noGrp="1" noChangeAspect="1"/>
          </p:cNvPicPr>
          <p:nvPr>
            <p:ph idx="1"/>
          </p:nvPr>
        </p:nvPicPr>
        <p:blipFill rotWithShape="1">
          <a:blip r:embed="rId2"/>
          <a:srcRect l="6646" t="7070" r="7004" b="10858"/>
          <a:stretch/>
        </p:blipFill>
        <p:spPr>
          <a:xfrm>
            <a:off x="1513523" y="941695"/>
            <a:ext cx="9164954" cy="5090615"/>
          </a:xfrm>
          <a:prstGeom prst="rect">
            <a:avLst/>
          </a:prstGeom>
        </p:spPr>
      </p:pic>
      <p:sp>
        <p:nvSpPr>
          <p:cNvPr id="5"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smtClean="0">
                <a:solidFill>
                  <a:srgbClr val="3497E3"/>
                </a:solidFill>
              </a:rPr>
              <a:t>IoT in Automobiles</a:t>
            </a:r>
            <a:endParaRPr lang="en-IN" dirty="0"/>
          </a:p>
        </p:txBody>
      </p:sp>
    </p:spTree>
    <p:extLst>
      <p:ext uri="{BB962C8B-B14F-4D97-AF65-F5344CB8AC3E}">
        <p14:creationId xmlns:p14="http://schemas.microsoft.com/office/powerpoint/2010/main" val="3268917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BA17546-B430-4981-8AC4-BB5CF61C8C23}"/>
              </a:ext>
            </a:extLst>
          </p:cNvPr>
          <p:cNvSpPr>
            <a:spLocks noGrp="1"/>
          </p:cNvSpPr>
          <p:nvPr>
            <p:ph idx="1"/>
          </p:nvPr>
        </p:nvSpPr>
        <p:spPr>
          <a:xfrm>
            <a:off x="838200" y="1060174"/>
            <a:ext cx="10515600" cy="5116789"/>
          </a:xfrm>
        </p:spPr>
        <p:txBody>
          <a:bodyPr>
            <a:normAutofit/>
          </a:bodyPr>
          <a:lstStyle/>
          <a:p>
            <a:pPr algn="just"/>
            <a:r>
              <a:rPr lang="en-GB" sz="2400" dirty="0">
                <a:latin typeface="Times New Roman" panose="02020603050405020304" pitchFamily="18" charset="0"/>
                <a:cs typeface="Times New Roman" panose="02020603050405020304" pitchFamily="18" charset="0"/>
              </a:rPr>
              <a:t>Industrial Internet of Things (</a:t>
            </a:r>
            <a:r>
              <a:rPr lang="en-GB" sz="2400" dirty="0" err="1">
                <a:latin typeface="Times New Roman" panose="02020603050405020304" pitchFamily="18" charset="0"/>
                <a:cs typeface="Times New Roman" panose="02020603050405020304" pitchFamily="18" charset="0"/>
              </a:rPr>
              <a:t>IIoT</a:t>
            </a:r>
            <a:r>
              <a:rPr lang="en-GB" sz="2400" dirty="0">
                <a:latin typeface="Times New Roman" panose="02020603050405020304" pitchFamily="18" charset="0"/>
                <a:cs typeface="Times New Roman" panose="02020603050405020304" pitchFamily="18" charset="0"/>
              </a:rPr>
              <a:t>) is a way to </a:t>
            </a:r>
            <a:r>
              <a:rPr lang="en-GB" sz="2400" dirty="0">
                <a:solidFill>
                  <a:srgbClr val="FF0000"/>
                </a:solidFill>
                <a:latin typeface="Times New Roman" panose="02020603050405020304" pitchFamily="18" charset="0"/>
                <a:cs typeface="Times New Roman" panose="02020603050405020304" pitchFamily="18" charset="0"/>
              </a:rPr>
              <a:t>digital transformation</a:t>
            </a:r>
            <a:r>
              <a:rPr lang="en-GB" sz="2400" dirty="0">
                <a:latin typeface="Times New Roman" panose="02020603050405020304" pitchFamily="18" charset="0"/>
                <a:cs typeface="Times New Roman" panose="02020603050405020304" pitchFamily="18" charset="0"/>
              </a:rPr>
              <a:t> in </a:t>
            </a:r>
            <a:r>
              <a:rPr lang="en-GB" sz="2400" b="1" dirty="0">
                <a:latin typeface="Times New Roman" panose="02020603050405020304" pitchFamily="18" charset="0"/>
                <a:cs typeface="Times New Roman" panose="02020603050405020304" pitchFamily="18" charset="0"/>
              </a:rPr>
              <a:t>manufacturing</a:t>
            </a:r>
            <a:r>
              <a:rPr lang="en-GB" sz="2400" dirty="0">
                <a:latin typeface="Times New Roman" panose="02020603050405020304" pitchFamily="18" charset="0"/>
                <a:cs typeface="Times New Roman" panose="02020603050405020304" pitchFamily="18" charset="0"/>
              </a:rPr>
              <a:t>. Industrial </a:t>
            </a:r>
            <a:r>
              <a:rPr lang="en-GB" sz="2400" b="1" dirty="0">
                <a:latin typeface="Times New Roman" panose="02020603050405020304" pitchFamily="18" charset="0"/>
                <a:cs typeface="Times New Roman" panose="02020603050405020304" pitchFamily="18" charset="0"/>
              </a:rPr>
              <a:t>IoT</a:t>
            </a:r>
            <a:r>
              <a:rPr lang="en-GB" sz="2400" dirty="0">
                <a:latin typeface="Times New Roman" panose="02020603050405020304" pitchFamily="18" charset="0"/>
                <a:cs typeface="Times New Roman" panose="02020603050405020304" pitchFamily="18" charset="0"/>
              </a:rPr>
              <a:t> employs a </a:t>
            </a:r>
            <a:r>
              <a:rPr lang="en-GB" sz="2400" dirty="0">
                <a:solidFill>
                  <a:srgbClr val="FF0000"/>
                </a:solidFill>
                <a:latin typeface="Times New Roman" panose="02020603050405020304" pitchFamily="18" charset="0"/>
                <a:cs typeface="Times New Roman" panose="02020603050405020304" pitchFamily="18" charset="0"/>
              </a:rPr>
              <a:t>network of sensors </a:t>
            </a:r>
            <a:r>
              <a:rPr lang="en-GB" sz="2400" dirty="0">
                <a:latin typeface="Times New Roman" panose="02020603050405020304" pitchFamily="18" charset="0"/>
                <a:cs typeface="Times New Roman" panose="02020603050405020304" pitchFamily="18" charset="0"/>
              </a:rPr>
              <a:t>to collect critical </a:t>
            </a:r>
            <a:r>
              <a:rPr lang="en-GB" sz="2400" b="1" dirty="0">
                <a:latin typeface="Times New Roman" panose="02020603050405020304" pitchFamily="18" charset="0"/>
                <a:cs typeface="Times New Roman" panose="02020603050405020304" pitchFamily="18" charset="0"/>
              </a:rPr>
              <a:t>production</a:t>
            </a:r>
            <a:r>
              <a:rPr lang="en-GB" sz="2400" dirty="0">
                <a:latin typeface="Times New Roman" panose="02020603050405020304" pitchFamily="18" charset="0"/>
                <a:cs typeface="Times New Roman" panose="02020603050405020304" pitchFamily="18" charset="0"/>
              </a:rPr>
              <a:t> data and uses cloud software to turn this data into valuable insights about the efficiency of the </a:t>
            </a:r>
            <a:r>
              <a:rPr lang="en-GB" sz="2400" b="1" dirty="0">
                <a:latin typeface="Times New Roman" panose="02020603050405020304" pitchFamily="18" charset="0"/>
                <a:cs typeface="Times New Roman" panose="02020603050405020304" pitchFamily="18" charset="0"/>
              </a:rPr>
              <a:t>manufacturing</a:t>
            </a:r>
            <a:r>
              <a:rPr lang="en-GB" sz="2400" dirty="0">
                <a:latin typeface="Times New Roman" panose="02020603050405020304" pitchFamily="18" charset="0"/>
                <a:cs typeface="Times New Roman" panose="02020603050405020304" pitchFamily="18" charset="0"/>
              </a:rPr>
              <a:t> operations</a:t>
            </a:r>
            <a:r>
              <a:rPr lang="en-GB"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In March 2016, BI Intelligence estimated that global manufacturers will invest </a:t>
            </a:r>
            <a:r>
              <a:rPr lang="en-US" sz="2400" dirty="0">
                <a:solidFill>
                  <a:srgbClr val="FF0000"/>
                </a:solidFill>
                <a:latin typeface="Times New Roman" panose="02020603050405020304" pitchFamily="18" charset="0"/>
                <a:cs typeface="Times New Roman" panose="02020603050405020304" pitchFamily="18" charset="0"/>
              </a:rPr>
              <a:t>$70 billion</a:t>
            </a:r>
            <a:r>
              <a:rPr lang="en-US" sz="2400" dirty="0">
                <a:latin typeface="Times New Roman" panose="02020603050405020304" pitchFamily="18" charset="0"/>
                <a:cs typeface="Times New Roman" panose="02020603050405020304" pitchFamily="18" charset="0"/>
              </a:rPr>
              <a:t> on IoT solutions in 2020 (in 2015 they invested $29 billion, the report says).</a:t>
            </a:r>
            <a:endParaRPr lang="en-GB"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the US, for instance, IoT spend by the manufacturing industry will account for approximately </a:t>
            </a:r>
            <a:r>
              <a:rPr lang="en-US" sz="2400" dirty="0">
                <a:solidFill>
                  <a:srgbClr val="FF0000"/>
                </a:solidFill>
                <a:latin typeface="Times New Roman" panose="02020603050405020304" pitchFamily="18" charset="0"/>
                <a:cs typeface="Times New Roman" panose="02020603050405020304" pitchFamily="18" charset="0"/>
              </a:rPr>
              <a:t>15 percent of total IoT purchases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The manufacturing industry is leading in the Internet of Things for various reasons: some are historical, others are related with the so-called next industrial revolution (Industry 4.0)</a:t>
            </a:r>
            <a:endParaRPr lang="en-IN" sz="24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smtClean="0">
                <a:solidFill>
                  <a:srgbClr val="3497E3"/>
                </a:solidFill>
              </a:rPr>
              <a:t>IoT in Manufacturing</a:t>
            </a:r>
            <a:endParaRPr lang="en-IN" dirty="0"/>
          </a:p>
        </p:txBody>
      </p:sp>
    </p:spTree>
    <p:extLst>
      <p:ext uri="{BB962C8B-B14F-4D97-AF65-F5344CB8AC3E}">
        <p14:creationId xmlns:p14="http://schemas.microsoft.com/office/powerpoint/2010/main" val="1604168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Explanation</a:t>
            </a:r>
            <a:endParaRPr lang="en-US" b="1" dirty="0">
              <a:solidFill>
                <a:srgbClr val="FF0000"/>
              </a:solidFill>
            </a:endParaRPr>
          </a:p>
        </p:txBody>
      </p:sp>
    </p:spTree>
    <p:extLst>
      <p:ext uri="{BB962C8B-B14F-4D97-AF65-F5344CB8AC3E}">
        <p14:creationId xmlns:p14="http://schemas.microsoft.com/office/powerpoint/2010/main" val="382865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A164008-EFD3-4418-B933-F811E8019A6D}"/>
              </a:ext>
            </a:extLst>
          </p:cNvPr>
          <p:cNvPicPr>
            <a:picLocks noGrp="1" noChangeAspect="1"/>
          </p:cNvPicPr>
          <p:nvPr>
            <p:ph idx="1"/>
          </p:nvPr>
        </p:nvPicPr>
        <p:blipFill rotWithShape="1">
          <a:blip r:embed="rId2"/>
          <a:srcRect t="13662"/>
          <a:stretch/>
        </p:blipFill>
        <p:spPr>
          <a:xfrm>
            <a:off x="502917" y="941695"/>
            <a:ext cx="10850883" cy="5738884"/>
          </a:xfrm>
          <a:prstGeom prst="rect">
            <a:avLst/>
          </a:prstGeom>
        </p:spPr>
      </p:pic>
      <p:sp>
        <p:nvSpPr>
          <p:cNvPr id="5" name="Title 1">
            <a:extLst>
              <a:ext uri="{FF2B5EF4-FFF2-40B4-BE49-F238E27FC236}">
                <a16:creationId xmlns:a16="http://schemas.microsoft.com/office/drawing/2014/main" xmlns="" id="{73DC1F5C-DCAA-40A4-92CF-E302AABBA916}"/>
              </a:ext>
            </a:extLst>
          </p:cNvPr>
          <p:cNvSpPr>
            <a:spLocks noGrp="1"/>
          </p:cNvSpPr>
          <p:nvPr>
            <p:ph type="title"/>
          </p:nvPr>
        </p:nvSpPr>
        <p:spPr>
          <a:xfrm>
            <a:off x="838200" y="177421"/>
            <a:ext cx="10515600" cy="764274"/>
          </a:xfrm>
        </p:spPr>
        <p:txBody>
          <a:bodyPr/>
          <a:lstStyle/>
          <a:p>
            <a:pPr algn="ctr"/>
            <a:r>
              <a:rPr lang="en-GB" b="1" dirty="0" smtClean="0">
                <a:solidFill>
                  <a:srgbClr val="3497E3"/>
                </a:solidFill>
              </a:rPr>
              <a:t>IoT in Manufacturing</a:t>
            </a:r>
            <a:endParaRPr lang="en-IN" dirty="0"/>
          </a:p>
        </p:txBody>
      </p:sp>
      <p:sp>
        <p:nvSpPr>
          <p:cNvPr id="2" name="Rectangle 1"/>
          <p:cNvSpPr/>
          <p:nvPr/>
        </p:nvSpPr>
        <p:spPr>
          <a:xfrm>
            <a:off x="528838" y="243881"/>
            <a:ext cx="3177858" cy="646331"/>
          </a:xfrm>
          <a:prstGeom prst="rect">
            <a:avLst/>
          </a:prstGeom>
        </p:spPr>
        <p:txBody>
          <a:bodyPr wrap="none">
            <a:spAutoFit/>
          </a:bodyPr>
          <a:lstStyle/>
          <a:p>
            <a:r>
              <a:rPr lang="en-US" dirty="0" smtClean="0">
                <a:hlinkClick r:id="rId3"/>
              </a:rPr>
              <a:t>Home automation :</a:t>
            </a:r>
          </a:p>
          <a:p>
            <a:r>
              <a:rPr lang="en-US" dirty="0" smtClean="0">
                <a:hlinkClick r:id="rId3"/>
              </a:rPr>
              <a:t>https</a:t>
            </a:r>
            <a:r>
              <a:rPr lang="en-US" dirty="0">
                <a:hlinkClick r:id="rId3"/>
              </a:rPr>
              <a:t>://youtu.be/rlWVYBR-W54</a:t>
            </a:r>
            <a:endParaRPr lang="en-US" dirty="0"/>
          </a:p>
        </p:txBody>
      </p:sp>
      <p:sp>
        <p:nvSpPr>
          <p:cNvPr id="3" name="Rectangle 2"/>
          <p:cNvSpPr/>
          <p:nvPr/>
        </p:nvSpPr>
        <p:spPr>
          <a:xfrm>
            <a:off x="8548489" y="382381"/>
            <a:ext cx="3098990" cy="369332"/>
          </a:xfrm>
          <a:prstGeom prst="rect">
            <a:avLst/>
          </a:prstGeom>
        </p:spPr>
        <p:txBody>
          <a:bodyPr wrap="none">
            <a:spAutoFit/>
          </a:bodyPr>
          <a:lstStyle/>
          <a:p>
            <a:r>
              <a:rPr lang="en-US" dirty="0">
                <a:hlinkClick r:id="rId4"/>
              </a:rPr>
              <a:t>https://youtu.be/R5RfSQ3Nxzg</a:t>
            </a:r>
            <a:endParaRPr lang="en-US" dirty="0"/>
          </a:p>
        </p:txBody>
      </p:sp>
    </p:spTree>
    <p:extLst>
      <p:ext uri="{BB962C8B-B14F-4D97-AF65-F5344CB8AC3E}">
        <p14:creationId xmlns:p14="http://schemas.microsoft.com/office/powerpoint/2010/main" val="2417955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125"/>
            <a:ext cx="10515600" cy="655093"/>
          </a:xfrm>
        </p:spPr>
        <p:txBody>
          <a:bodyPr>
            <a:normAutofit fontScale="90000"/>
          </a:bodyPr>
          <a:lstStyle/>
          <a:p>
            <a:pPr algn="ctr"/>
            <a:r>
              <a:rPr lang="en-US" b="1" dirty="0" smtClean="0">
                <a:solidFill>
                  <a:srgbClr val="FF0000"/>
                </a:solidFill>
              </a:rPr>
              <a:t>Explanation</a:t>
            </a:r>
            <a:endParaRPr lang="en-US" b="1" dirty="0">
              <a:solidFill>
                <a:srgbClr val="FF0000"/>
              </a:solidFill>
            </a:endParaRPr>
          </a:p>
        </p:txBody>
      </p:sp>
      <p:sp>
        <p:nvSpPr>
          <p:cNvPr id="3" name="Content Placeholder 2"/>
          <p:cNvSpPr>
            <a:spLocks noGrp="1"/>
          </p:cNvSpPr>
          <p:nvPr>
            <p:ph idx="1"/>
          </p:nvPr>
        </p:nvSpPr>
        <p:spPr>
          <a:xfrm>
            <a:off x="491319" y="941696"/>
            <a:ext cx="10862481" cy="5235267"/>
          </a:xfrm>
        </p:spPr>
        <p:txBody>
          <a:bodyPr>
            <a:normAutofit fontScale="77500" lnSpcReduction="20000"/>
          </a:bodyPr>
          <a:lstStyle/>
          <a:p>
            <a:pPr algn="just"/>
            <a:r>
              <a:rPr lang="en-US" dirty="0"/>
              <a:t>As you can see it distinguishes between the </a:t>
            </a:r>
            <a:r>
              <a:rPr lang="en-US" dirty="0">
                <a:solidFill>
                  <a:srgbClr val="FF0000"/>
                </a:solidFill>
              </a:rPr>
              <a:t>manufacturing plant</a:t>
            </a:r>
            <a:r>
              <a:rPr lang="en-US" dirty="0"/>
              <a:t>, </a:t>
            </a:r>
            <a:r>
              <a:rPr lang="en-US" dirty="0">
                <a:solidFill>
                  <a:srgbClr val="FF0000"/>
                </a:solidFill>
              </a:rPr>
              <a:t>global facility insight </a:t>
            </a:r>
            <a:r>
              <a:rPr lang="en-US" dirty="0"/>
              <a:t>(beyond the factory), </a:t>
            </a:r>
            <a:r>
              <a:rPr lang="en-US" dirty="0">
                <a:solidFill>
                  <a:srgbClr val="FF0000"/>
                </a:solidFill>
              </a:rPr>
              <a:t>the customer site</a:t>
            </a:r>
            <a:r>
              <a:rPr lang="en-US" dirty="0"/>
              <a:t> and </a:t>
            </a:r>
            <a:r>
              <a:rPr lang="en-US" dirty="0">
                <a:solidFill>
                  <a:srgbClr val="FF0000"/>
                </a:solidFill>
              </a:rPr>
              <a:t>global operations</a:t>
            </a:r>
            <a:r>
              <a:rPr lang="en-US" dirty="0"/>
              <a:t> with the latter being divided into the </a:t>
            </a:r>
            <a:r>
              <a:rPr lang="en-US" b="1" dirty="0"/>
              <a:t>goals and benefits for management, R&amp;D and field service</a:t>
            </a:r>
            <a:r>
              <a:rPr lang="en-US" dirty="0" smtClean="0"/>
              <a:t>.</a:t>
            </a:r>
          </a:p>
          <a:p>
            <a:pPr algn="just"/>
            <a:r>
              <a:rPr lang="en-US" dirty="0"/>
              <a:t>It also shows some additional or, let’s say, more detailed use cases and the benefits they offer, including</a:t>
            </a:r>
            <a:r>
              <a:rPr lang="en-US" dirty="0" smtClean="0"/>
              <a:t>:</a:t>
            </a:r>
            <a:endParaRPr lang="en-US" dirty="0"/>
          </a:p>
          <a:p>
            <a:pPr marL="514350" indent="-514350" algn="just">
              <a:buFont typeface="+mj-lt"/>
              <a:buAutoNum type="arabicPeriod"/>
            </a:pPr>
            <a:r>
              <a:rPr lang="en-US" b="1" dirty="0"/>
              <a:t>Production flow monitoring: </a:t>
            </a:r>
            <a:r>
              <a:rPr lang="en-US" dirty="0"/>
              <a:t>optimize flow, eliminate waste and avoid unnecessary work in process inventory.</a:t>
            </a:r>
          </a:p>
          <a:p>
            <a:pPr marL="514350" indent="-514350" algn="just">
              <a:buFont typeface="+mj-lt"/>
              <a:buAutoNum type="arabicPeriod"/>
            </a:pPr>
            <a:r>
              <a:rPr lang="en-US" b="1" dirty="0"/>
              <a:t>Remote equipment management</a:t>
            </a:r>
            <a:r>
              <a:rPr lang="en-US" dirty="0"/>
              <a:t>, including setting specific limits and parameters to save energy and costs.</a:t>
            </a:r>
          </a:p>
          <a:p>
            <a:pPr marL="514350" indent="-514350" algn="just">
              <a:buFont typeface="+mj-lt"/>
              <a:buAutoNum type="arabicPeriod"/>
            </a:pPr>
            <a:r>
              <a:rPr lang="en-US" b="1" dirty="0"/>
              <a:t>Condition-based maintenance alerts:</a:t>
            </a:r>
            <a:r>
              <a:rPr lang="en-US" dirty="0"/>
              <a:t> optimize machine availability, minimize interruption and increase throughput.</a:t>
            </a:r>
          </a:p>
          <a:p>
            <a:pPr marL="514350" indent="-514350" algn="just">
              <a:buFont typeface="+mj-lt"/>
              <a:buAutoNum type="arabicPeriod"/>
            </a:pPr>
            <a:r>
              <a:rPr lang="en-US" b="1" dirty="0"/>
              <a:t>An important one: the usage of various data </a:t>
            </a:r>
            <a:r>
              <a:rPr lang="en-US" dirty="0"/>
              <a:t>(product, customer sentiment and more) as a driver of quality monitoring and enhancement in function of outcomes and this aggregated data.</a:t>
            </a:r>
          </a:p>
          <a:p>
            <a:pPr algn="just"/>
            <a:r>
              <a:rPr lang="en-US" dirty="0"/>
              <a:t>Outside of the plant and actual manufacturing environment (insights and production) we see the transmission of operational information for those field service engineers on customer sites, the overall value and supply chain perspective, third-party logistics and the global operations dimension.</a:t>
            </a:r>
          </a:p>
        </p:txBody>
      </p:sp>
    </p:spTree>
    <p:extLst>
      <p:ext uri="{BB962C8B-B14F-4D97-AF65-F5344CB8AC3E}">
        <p14:creationId xmlns:p14="http://schemas.microsoft.com/office/powerpoint/2010/main" val="458197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73" y="204716"/>
            <a:ext cx="9853683" cy="6318913"/>
          </a:xfrm>
          <a:prstGeom prst="rect">
            <a:avLst/>
          </a:prstGeom>
        </p:spPr>
      </p:pic>
    </p:spTree>
    <p:extLst>
      <p:ext uri="{BB962C8B-B14F-4D97-AF65-F5344CB8AC3E}">
        <p14:creationId xmlns:p14="http://schemas.microsoft.com/office/powerpoint/2010/main" val="671568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E4B58E80-4B66-4F8D-BE0A-A231E2A5E712}" type="slidenum">
              <a:rPr lang="en-IN" altLang="en-US" sz="1400">
                <a:solidFill>
                  <a:srgbClr val="FFFFFF"/>
                </a:solidFill>
                <a:latin typeface="Franklin Gothic Book" panose="020B0503020102020204" pitchFamily="34" charset="0"/>
              </a:rPr>
              <a:pPr>
                <a:spcBef>
                  <a:spcPct val="0"/>
                </a:spcBef>
                <a:buClrTx/>
                <a:buSzTx/>
                <a:buFontTx/>
                <a:buNone/>
              </a:pPr>
              <a:t>23</a:t>
            </a:fld>
            <a:endParaRPr lang="en-IN" altLang="en-US" sz="1400">
              <a:solidFill>
                <a:srgbClr val="FFFFFF"/>
              </a:solidFill>
              <a:latin typeface="Franklin Gothic Book" panose="020B0503020102020204" pitchFamily="34" charset="0"/>
            </a:endParaRPr>
          </a:p>
        </p:txBody>
      </p:sp>
      <p:sp>
        <p:nvSpPr>
          <p:cNvPr id="123907" name="Rectangle 3"/>
          <p:cNvSpPr>
            <a:spLocks noChangeArrowheads="1"/>
          </p:cNvSpPr>
          <p:nvPr/>
        </p:nvSpPr>
        <p:spPr bwMode="auto">
          <a:xfrm>
            <a:off x="4396832" y="200027"/>
            <a:ext cx="36210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3200" b="1" dirty="0">
                <a:solidFill>
                  <a:srgbClr val="FF0000"/>
                </a:solidFill>
                <a:latin typeface="Arial" panose="020B0604020202020204" pitchFamily="34" charset="0"/>
              </a:rPr>
              <a:t>Cloud Computing</a:t>
            </a:r>
          </a:p>
        </p:txBody>
      </p:sp>
      <p:sp>
        <p:nvSpPr>
          <p:cNvPr id="123908" name="Rectangle 5"/>
          <p:cNvSpPr>
            <a:spLocks noChangeArrowheads="1"/>
          </p:cNvSpPr>
          <p:nvPr/>
        </p:nvSpPr>
        <p:spPr bwMode="auto">
          <a:xfrm>
            <a:off x="354841" y="914494"/>
            <a:ext cx="113139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 typeface="Wingdings" panose="05000000000000000000" pitchFamily="2" charset="2"/>
              <a:buChar char="Ø"/>
            </a:pPr>
            <a:r>
              <a:rPr lang="en-US" altLang="en-US" sz="2400" dirty="0" smtClean="0">
                <a:latin typeface="+mn-lt"/>
              </a:rPr>
              <a:t>Cloud </a:t>
            </a:r>
            <a:r>
              <a:rPr lang="en-US" altLang="en-US" sz="2400" dirty="0">
                <a:latin typeface="+mn-lt"/>
              </a:rPr>
              <a:t>Computing is the </a:t>
            </a:r>
            <a:r>
              <a:rPr lang="en-US" altLang="en-US" sz="2400" dirty="0">
                <a:solidFill>
                  <a:srgbClr val="00B0F0"/>
                </a:solidFill>
                <a:latin typeface="+mn-lt"/>
              </a:rPr>
              <a:t>use of hardware and software to deliver a service over a network (typically the Internet). </a:t>
            </a:r>
            <a:r>
              <a:rPr lang="en-US" altLang="en-US" sz="2400" dirty="0">
                <a:latin typeface="+mn-lt"/>
              </a:rPr>
              <a:t>With cloud computing, users can access files and use applications from any device that can access the Internet</a:t>
            </a:r>
            <a:r>
              <a:rPr lang="en-US" altLang="en-US" sz="2400" dirty="0" smtClean="0">
                <a:latin typeface="+mn-lt"/>
              </a:rPr>
              <a:t>.</a:t>
            </a:r>
          </a:p>
          <a:p>
            <a:pPr eaLnBrk="1" hangingPunct="1">
              <a:spcBef>
                <a:spcPct val="0"/>
              </a:spcBef>
              <a:buClrTx/>
              <a:buSzTx/>
              <a:buNone/>
            </a:pPr>
            <a:endParaRPr lang="en-US" altLang="en-US" sz="2400" dirty="0">
              <a:latin typeface="+mn-lt"/>
            </a:endParaRPr>
          </a:p>
          <a:p>
            <a:pPr eaLnBrk="1" hangingPunct="1">
              <a:spcBef>
                <a:spcPct val="0"/>
              </a:spcBef>
              <a:buClrTx/>
              <a:buSzTx/>
              <a:buFont typeface="Wingdings" panose="05000000000000000000" pitchFamily="2" charset="2"/>
              <a:buChar char="Ø"/>
            </a:pPr>
            <a:r>
              <a:rPr lang="en-US" altLang="en-US" sz="2400" dirty="0">
                <a:latin typeface="+mn-lt"/>
              </a:rPr>
              <a:t>An example of a Cloud Computing provider is Google's Gmail. Gmail users can access files and applications hosted by Google via the internet from any device.</a:t>
            </a:r>
          </a:p>
          <a:p>
            <a:pPr eaLnBrk="1" hangingPunct="1">
              <a:spcBef>
                <a:spcPct val="0"/>
              </a:spcBef>
              <a:buClrTx/>
              <a:buSzTx/>
              <a:buFontTx/>
              <a:buNone/>
            </a:pPr>
            <a:endParaRPr lang="en-US" altLang="en-US" sz="2400" b="1" dirty="0" smtClean="0">
              <a:latin typeface="+mn-lt"/>
            </a:endParaRPr>
          </a:p>
          <a:p>
            <a:pPr eaLnBrk="1" hangingPunct="1">
              <a:spcBef>
                <a:spcPct val="0"/>
              </a:spcBef>
              <a:buClrTx/>
              <a:buSzTx/>
              <a:buFontTx/>
              <a:buNone/>
            </a:pPr>
            <a:r>
              <a:rPr lang="en-US" altLang="en-US" sz="2400" b="1" dirty="0" smtClean="0">
                <a:solidFill>
                  <a:srgbClr val="FF0000"/>
                </a:solidFill>
                <a:latin typeface="+mn-lt"/>
              </a:rPr>
              <a:t>How </a:t>
            </a:r>
            <a:r>
              <a:rPr lang="en-US" altLang="en-US" sz="2400" b="1" dirty="0">
                <a:solidFill>
                  <a:srgbClr val="FF0000"/>
                </a:solidFill>
                <a:latin typeface="+mn-lt"/>
              </a:rPr>
              <a:t>is computing from the Cloud different from computing from my PC's hard drive?</a:t>
            </a:r>
          </a:p>
          <a:p>
            <a:pPr eaLnBrk="1" hangingPunct="1">
              <a:spcBef>
                <a:spcPct val="0"/>
              </a:spcBef>
              <a:buClrTx/>
              <a:buSzTx/>
              <a:buFontTx/>
              <a:buNone/>
            </a:pPr>
            <a:r>
              <a:rPr lang="en-US" altLang="en-US" sz="2400" dirty="0">
                <a:latin typeface="+mn-lt"/>
              </a:rPr>
              <a:t>Unlike traditional computing where data is stored on your PC's local hard drive, the data in the cloud is stored on many physical and/or virtual servers that are hosted by a third-party service provider. An example of a cloud computing file storage provider is Dropbox. Dropbox files can be accessed from any device via the Internet.</a:t>
            </a:r>
          </a:p>
          <a:p>
            <a:pPr eaLnBrk="1" hangingPunct="1">
              <a:spcBef>
                <a:spcPct val="0"/>
              </a:spcBef>
              <a:buClrTx/>
              <a:buSzTx/>
              <a:buFontTx/>
              <a:buNone/>
            </a:pPr>
            <a:endParaRPr lang="en-US" altLang="en-US" sz="1800" dirty="0">
              <a:latin typeface="Arial" panose="020B0604020202020204" pitchFamily="34" charset="0"/>
            </a:endParaRPr>
          </a:p>
          <a:p>
            <a:pPr eaLnBrk="1" hangingPunct="1">
              <a:spcBef>
                <a:spcPct val="0"/>
              </a:spcBef>
              <a:buClrTx/>
              <a:buSzTx/>
              <a:buFontTx/>
              <a:buNone/>
            </a:pPr>
            <a:endParaRPr lang="en-US" altLang="en-US" sz="1800" dirty="0">
              <a:latin typeface="Arial" panose="020B0604020202020204" pitchFamily="34" charset="0"/>
            </a:endParaRPr>
          </a:p>
          <a:p>
            <a:pPr eaLnBrk="1" hangingPunct="1">
              <a:spcBef>
                <a:spcPct val="0"/>
              </a:spcBef>
              <a:buClrTx/>
              <a:buSzTx/>
              <a:buFontTx/>
              <a:buNone/>
            </a:pPr>
            <a:r>
              <a:rPr lang="en-US" altLang="en-US" sz="1800" dirty="0">
                <a:latin typeface="Arial" panose="020B0604020202020204" pitchFamily="34" charset="0"/>
              </a:rPr>
              <a:t/>
            </a:r>
            <a:br>
              <a:rPr lang="en-US" altLang="en-US" sz="1800" dirty="0">
                <a:latin typeface="Arial" panose="020B0604020202020204" pitchFamily="34" charset="0"/>
              </a:rPr>
            </a:br>
            <a:endParaRPr lang="en-US" altLang="en-US" sz="1800" dirty="0">
              <a:latin typeface="Arial" panose="020B0604020202020204" pitchFamily="34" charset="0"/>
            </a:endParaRPr>
          </a:p>
        </p:txBody>
      </p:sp>
    </p:spTree>
    <p:extLst>
      <p:ext uri="{BB962C8B-B14F-4D97-AF65-F5344CB8AC3E}">
        <p14:creationId xmlns:p14="http://schemas.microsoft.com/office/powerpoint/2010/main" val="3674223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59CC35-8023-4DB3-87FB-49B427148C22}"/>
              </a:ext>
            </a:extLst>
          </p:cNvPr>
          <p:cNvSpPr>
            <a:spLocks noGrp="1"/>
          </p:cNvSpPr>
          <p:nvPr>
            <p:ph type="title"/>
          </p:nvPr>
        </p:nvSpPr>
        <p:spPr>
          <a:xfrm>
            <a:off x="838200" y="365126"/>
            <a:ext cx="10929730" cy="628788"/>
          </a:xfrm>
        </p:spPr>
        <p:txBody>
          <a:bodyPr>
            <a:normAutofit fontScale="90000"/>
          </a:bodyPr>
          <a:lstStyle/>
          <a:p>
            <a:pPr algn="ctr"/>
            <a:r>
              <a:rPr lang="en-IN" b="1" dirty="0">
                <a:solidFill>
                  <a:srgbClr val="FF0000"/>
                </a:solidFill>
              </a:rPr>
              <a:t>Cloud Computing</a:t>
            </a:r>
          </a:p>
        </p:txBody>
      </p:sp>
      <p:sp>
        <p:nvSpPr>
          <p:cNvPr id="3" name="Content Placeholder 2">
            <a:extLst>
              <a:ext uri="{FF2B5EF4-FFF2-40B4-BE49-F238E27FC236}">
                <a16:creationId xmlns:a16="http://schemas.microsoft.com/office/drawing/2014/main" xmlns="" id="{DE2893F5-E582-4DA0-8FE5-A7EBC6AD6058}"/>
              </a:ext>
            </a:extLst>
          </p:cNvPr>
          <p:cNvSpPr>
            <a:spLocks noGrp="1"/>
          </p:cNvSpPr>
          <p:nvPr>
            <p:ph idx="1"/>
          </p:nvPr>
        </p:nvSpPr>
        <p:spPr>
          <a:xfrm>
            <a:off x="838200" y="993914"/>
            <a:ext cx="10515600" cy="5183049"/>
          </a:xfrm>
        </p:spPr>
        <p:txBody>
          <a:bodyPr>
            <a:normAutofit/>
          </a:bodyPr>
          <a:lstStyle/>
          <a:p>
            <a:pPr algn="just"/>
            <a:r>
              <a:rPr lang="en-GB" sz="2400" dirty="0"/>
              <a:t>Simply put, </a:t>
            </a:r>
            <a:r>
              <a:rPr lang="en-GB" sz="2400" b="1" dirty="0"/>
              <a:t>cloud computing</a:t>
            </a:r>
            <a:r>
              <a:rPr lang="en-GB" sz="2400" dirty="0"/>
              <a:t> is the delivery of </a:t>
            </a:r>
            <a:r>
              <a:rPr lang="en-GB" sz="2400" b="1" dirty="0"/>
              <a:t>computing</a:t>
            </a:r>
            <a:r>
              <a:rPr lang="en-GB" sz="2400" dirty="0"/>
              <a:t> services—including servers, </a:t>
            </a:r>
            <a:r>
              <a:rPr lang="en-GB" sz="2400" dirty="0">
                <a:solidFill>
                  <a:srgbClr val="00B0F0"/>
                </a:solidFill>
              </a:rPr>
              <a:t>storage, databases, networking, software, analytics, and intelligence</a:t>
            </a:r>
            <a:r>
              <a:rPr lang="en-GB" sz="2400" dirty="0"/>
              <a:t>—over the Internet (“the </a:t>
            </a:r>
            <a:r>
              <a:rPr lang="en-GB" sz="2400" b="1" dirty="0"/>
              <a:t>cloud</a:t>
            </a:r>
            <a:r>
              <a:rPr lang="en-GB" sz="2400" dirty="0"/>
              <a:t>”) to offer faster innovation, flexible resources, and economies of scale.</a:t>
            </a:r>
            <a:endParaRPr lang="en-GB" sz="2400" b="1" dirty="0"/>
          </a:p>
          <a:p>
            <a:pPr algn="just"/>
            <a:r>
              <a:rPr lang="en-GB" sz="2400" b="1" dirty="0"/>
              <a:t>Cloud computing</a:t>
            </a:r>
            <a:r>
              <a:rPr lang="en-GB" sz="2400" dirty="0"/>
              <a:t> is the </a:t>
            </a:r>
            <a:r>
              <a:rPr lang="en-GB" sz="2400" dirty="0">
                <a:solidFill>
                  <a:srgbClr val="00B0F0"/>
                </a:solidFill>
              </a:rPr>
              <a:t>on-demand </a:t>
            </a:r>
            <a:r>
              <a:rPr lang="en-GB" sz="2400" dirty="0"/>
              <a:t>availability of </a:t>
            </a:r>
            <a:r>
              <a:rPr lang="en-GB" sz="2400" b="1" dirty="0"/>
              <a:t>computer</a:t>
            </a:r>
            <a:r>
              <a:rPr lang="en-GB" sz="2400" dirty="0"/>
              <a:t> system resources, especially data storage (</a:t>
            </a:r>
            <a:r>
              <a:rPr lang="en-GB" sz="2400" b="1" dirty="0"/>
              <a:t>cloud</a:t>
            </a:r>
            <a:r>
              <a:rPr lang="en-GB" sz="2400" dirty="0"/>
              <a:t> storage) and </a:t>
            </a:r>
            <a:r>
              <a:rPr lang="en-GB" sz="2400" b="1" dirty="0"/>
              <a:t>computing</a:t>
            </a:r>
            <a:r>
              <a:rPr lang="en-GB" sz="2400" dirty="0"/>
              <a:t> power, </a:t>
            </a:r>
            <a:r>
              <a:rPr lang="en-GB" sz="2400" dirty="0">
                <a:solidFill>
                  <a:srgbClr val="00B0F0"/>
                </a:solidFill>
              </a:rPr>
              <a:t>without direct active management by the user</a:t>
            </a:r>
            <a:r>
              <a:rPr lang="en-GB" sz="2400" dirty="0"/>
              <a:t>. The term is generally used to describe data centers available to many users over the Internet.</a:t>
            </a:r>
          </a:p>
          <a:p>
            <a:pPr algn="just"/>
            <a:r>
              <a:rPr lang="en-GB" sz="2400" dirty="0"/>
              <a:t>A </a:t>
            </a:r>
            <a:r>
              <a:rPr lang="en-GB" sz="2400" b="1" dirty="0"/>
              <a:t>simple</a:t>
            </a:r>
            <a:r>
              <a:rPr lang="en-GB" sz="2400" dirty="0"/>
              <a:t> definition of </a:t>
            </a:r>
            <a:r>
              <a:rPr lang="en-GB" sz="2400" b="1" dirty="0"/>
              <a:t>cloud computing</a:t>
            </a:r>
            <a:r>
              <a:rPr lang="en-GB" sz="2400" dirty="0"/>
              <a:t> involves delivering different types of services over the Internet. ... You can access it from just about any computer that has internet access. For businesses, </a:t>
            </a:r>
            <a:r>
              <a:rPr lang="en-GB" sz="2400" b="1" dirty="0"/>
              <a:t>cloud computing</a:t>
            </a:r>
            <a:r>
              <a:rPr lang="en-GB" sz="2400" dirty="0"/>
              <a:t> means improved collaboration and productivity, as well as significant cost reductions.</a:t>
            </a:r>
            <a:endParaRPr lang="en-IN" sz="2400" dirty="0"/>
          </a:p>
        </p:txBody>
      </p:sp>
    </p:spTree>
    <p:extLst>
      <p:ext uri="{BB962C8B-B14F-4D97-AF65-F5344CB8AC3E}">
        <p14:creationId xmlns:p14="http://schemas.microsoft.com/office/powerpoint/2010/main" val="3459612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Quick quiz Poll</a:t>
            </a:r>
            <a:endParaRPr lang="en-US" dirty="0"/>
          </a:p>
        </p:txBody>
      </p:sp>
      <p:sp>
        <p:nvSpPr>
          <p:cNvPr id="3" name="Content Placeholder 2"/>
          <p:cNvSpPr>
            <a:spLocks noGrp="1"/>
          </p:cNvSpPr>
          <p:nvPr>
            <p:ph idx="1"/>
          </p:nvPr>
        </p:nvSpPr>
        <p:spPr/>
        <p:txBody>
          <a:bodyPr/>
          <a:lstStyle/>
          <a:p>
            <a:pPr marL="0" lvl="0" indent="0">
              <a:buNone/>
            </a:pPr>
            <a:r>
              <a:rPr lang="en-IN" dirty="0"/>
              <a:t>MQTT and HPTT are the protocols </a:t>
            </a:r>
            <a:endParaRPr lang="en-US" dirty="0"/>
          </a:p>
          <a:p>
            <a:pPr marL="0" lvl="0" indent="0">
              <a:buNone/>
            </a:pPr>
            <a:r>
              <a:rPr lang="en-IN" dirty="0" smtClean="0"/>
              <a:t>A)Machine </a:t>
            </a:r>
            <a:r>
              <a:rPr lang="en-IN" dirty="0"/>
              <a:t>to machine interaction </a:t>
            </a:r>
            <a:endParaRPr lang="en-US" dirty="0"/>
          </a:p>
          <a:p>
            <a:pPr marL="0" lvl="0" indent="0">
              <a:buNone/>
            </a:pPr>
            <a:r>
              <a:rPr lang="en-IN" b="1" dirty="0" smtClean="0"/>
              <a:t>B)Internet </a:t>
            </a:r>
            <a:r>
              <a:rPr lang="en-IN" b="1" dirty="0"/>
              <a:t>of things interaction</a:t>
            </a:r>
            <a:endParaRPr lang="en-US" dirty="0"/>
          </a:p>
          <a:p>
            <a:pPr marL="0" lvl="0" indent="0">
              <a:buNone/>
            </a:pPr>
            <a:r>
              <a:rPr lang="en-IN" dirty="0" smtClean="0"/>
              <a:t>C)Cloud </a:t>
            </a:r>
            <a:r>
              <a:rPr lang="en-IN" dirty="0"/>
              <a:t>computing</a:t>
            </a:r>
            <a:endParaRPr lang="en-US" dirty="0"/>
          </a:p>
          <a:p>
            <a:pPr marL="0" lvl="0" indent="0">
              <a:buNone/>
            </a:pPr>
            <a:r>
              <a:rPr lang="en-IN" dirty="0" smtClean="0"/>
              <a:t>D)Any </a:t>
            </a:r>
            <a:r>
              <a:rPr lang="en-IN" dirty="0"/>
              <a:t>of the above</a:t>
            </a:r>
            <a:endParaRPr lang="en-US" dirty="0"/>
          </a:p>
          <a:p>
            <a:endParaRPr lang="en-US" dirty="0"/>
          </a:p>
        </p:txBody>
      </p:sp>
      <p:sp>
        <p:nvSpPr>
          <p:cNvPr id="4" name="Rectangle 3"/>
          <p:cNvSpPr/>
          <p:nvPr/>
        </p:nvSpPr>
        <p:spPr>
          <a:xfrm>
            <a:off x="684809" y="5005887"/>
            <a:ext cx="11392395" cy="646331"/>
          </a:xfrm>
          <a:prstGeom prst="rect">
            <a:avLst/>
          </a:prstGeom>
        </p:spPr>
        <p:txBody>
          <a:bodyPr wrap="square">
            <a:spAutoFit/>
          </a:bodyPr>
          <a:lstStyle/>
          <a:p>
            <a:r>
              <a:rPr lang="en-US" dirty="0"/>
              <a:t>MQTT is a lightweight protocol that runs on top of the TCP/IP protocol and works with publish subscribe mechanism</a:t>
            </a:r>
            <a:r>
              <a:rPr lang="en-US" dirty="0" smtClean="0"/>
              <a:t>.</a:t>
            </a:r>
            <a:r>
              <a:rPr lang="en-US" dirty="0"/>
              <a:t> he MQTT protocol is a machine to machine and Internet of thing connectivity protocol.</a:t>
            </a:r>
            <a:endParaRPr lang="en-US" dirty="0"/>
          </a:p>
        </p:txBody>
      </p:sp>
    </p:spTree>
    <p:extLst>
      <p:ext uri="{BB962C8B-B14F-4D97-AF65-F5344CB8AC3E}">
        <p14:creationId xmlns:p14="http://schemas.microsoft.com/office/powerpoint/2010/main" val="342048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Quick quiz Poll</a:t>
            </a:r>
          </a:p>
        </p:txBody>
      </p:sp>
      <p:sp>
        <p:nvSpPr>
          <p:cNvPr id="3" name="Content Placeholder 2"/>
          <p:cNvSpPr>
            <a:spLocks noGrp="1"/>
          </p:cNvSpPr>
          <p:nvPr>
            <p:ph idx="1"/>
          </p:nvPr>
        </p:nvSpPr>
        <p:spPr/>
        <p:txBody>
          <a:bodyPr/>
          <a:lstStyle/>
          <a:p>
            <a:pPr marL="0" lvl="0" indent="0">
              <a:buNone/>
            </a:pPr>
            <a:r>
              <a:rPr lang="en-US" dirty="0"/>
              <a:t>The ____________ allows systems and services to be accessible by a group of organizations.</a:t>
            </a:r>
            <a:br>
              <a:rPr lang="en-US" dirty="0"/>
            </a:br>
            <a:endParaRPr lang="en-US" dirty="0"/>
          </a:p>
          <a:p>
            <a:pPr marL="0" indent="0">
              <a:buNone/>
            </a:pPr>
            <a:r>
              <a:rPr lang="en-US" dirty="0"/>
              <a:t>A. Private cloud</a:t>
            </a:r>
            <a:br>
              <a:rPr lang="en-US" dirty="0"/>
            </a:br>
            <a:r>
              <a:rPr lang="en-US" dirty="0"/>
              <a:t>B. Public cloud</a:t>
            </a:r>
            <a:br>
              <a:rPr lang="en-US" dirty="0"/>
            </a:br>
            <a:r>
              <a:rPr lang="en-US" dirty="0"/>
              <a:t>C. </a:t>
            </a:r>
            <a:r>
              <a:rPr lang="en-US" b="1" dirty="0"/>
              <a:t>Community cloud</a:t>
            </a:r>
            <a:r>
              <a:rPr lang="en-US" dirty="0"/>
              <a:t/>
            </a:r>
            <a:br>
              <a:rPr lang="en-US" dirty="0"/>
            </a:br>
            <a:r>
              <a:rPr lang="en-US" dirty="0"/>
              <a:t>D. Hybrid cloud</a:t>
            </a:r>
          </a:p>
          <a:p>
            <a:endParaRPr lang="en-US" dirty="0"/>
          </a:p>
        </p:txBody>
      </p:sp>
    </p:spTree>
    <p:extLst>
      <p:ext uri="{BB962C8B-B14F-4D97-AF65-F5344CB8AC3E}">
        <p14:creationId xmlns:p14="http://schemas.microsoft.com/office/powerpoint/2010/main" val="162386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Quick quiz Poll</a:t>
            </a:r>
          </a:p>
        </p:txBody>
      </p:sp>
      <p:sp>
        <p:nvSpPr>
          <p:cNvPr id="3" name="Content Placeholder 2"/>
          <p:cNvSpPr>
            <a:spLocks noGrp="1"/>
          </p:cNvSpPr>
          <p:nvPr>
            <p:ph idx="1"/>
          </p:nvPr>
        </p:nvSpPr>
        <p:spPr/>
        <p:txBody>
          <a:bodyPr/>
          <a:lstStyle/>
          <a:p>
            <a:r>
              <a:rPr lang="en-US" dirty="0"/>
              <a:t>Which of the following is true about cloud computing</a:t>
            </a:r>
            <a:r>
              <a:rPr lang="en-US" dirty="0" smtClean="0"/>
              <a:t>?</a:t>
            </a:r>
            <a:endParaRPr lang="en-US" dirty="0"/>
          </a:p>
          <a:p>
            <a:pPr marL="0" indent="0">
              <a:buNone/>
            </a:pPr>
            <a:r>
              <a:rPr lang="en-US" dirty="0"/>
              <a:t>A. Cloud computing is platform dependent</a:t>
            </a:r>
            <a:br>
              <a:rPr lang="en-US" dirty="0"/>
            </a:br>
            <a:r>
              <a:rPr lang="en-US" b="1" dirty="0"/>
              <a:t>B. Cloud Computing makes our business applications mobile and collaborative.</a:t>
            </a:r>
            <a:r>
              <a:rPr lang="en-US" dirty="0"/>
              <a:t/>
            </a:r>
            <a:br>
              <a:rPr lang="en-US" dirty="0"/>
            </a:br>
            <a:r>
              <a:rPr lang="en-US" dirty="0"/>
              <a:t>C. Cloud Computing provides us means of accessing the applications as utilities over computer only.</a:t>
            </a:r>
            <a:br>
              <a:rPr lang="en-US" dirty="0"/>
            </a:br>
            <a:r>
              <a:rPr lang="en-US" dirty="0"/>
              <a:t>D. All of the above</a:t>
            </a:r>
          </a:p>
          <a:p>
            <a:endParaRPr lang="en-US" dirty="0"/>
          </a:p>
        </p:txBody>
      </p:sp>
    </p:spTree>
    <p:extLst>
      <p:ext uri="{BB962C8B-B14F-4D97-AF65-F5344CB8AC3E}">
        <p14:creationId xmlns:p14="http://schemas.microsoft.com/office/powerpoint/2010/main" val="2954175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Quick quiz Poll</a:t>
            </a:r>
          </a:p>
        </p:txBody>
      </p:sp>
      <p:sp>
        <p:nvSpPr>
          <p:cNvPr id="3" name="Content Placeholder 2"/>
          <p:cNvSpPr>
            <a:spLocks noGrp="1"/>
          </p:cNvSpPr>
          <p:nvPr>
            <p:ph idx="1"/>
          </p:nvPr>
        </p:nvSpPr>
        <p:spPr/>
        <p:txBody>
          <a:bodyPr>
            <a:normAutofit lnSpcReduction="10000"/>
          </a:bodyPr>
          <a:lstStyle/>
          <a:p>
            <a:pPr marL="0" indent="0">
              <a:buNone/>
            </a:pPr>
            <a:r>
              <a:rPr lang="en-US" dirty="0"/>
              <a:t>The term ______ refers to a Network or Internet</a:t>
            </a:r>
            <a:r>
              <a:rPr lang="en-US" dirty="0" smtClean="0"/>
              <a:t>.</a:t>
            </a:r>
            <a:endParaRPr lang="en-US" dirty="0"/>
          </a:p>
          <a:p>
            <a:pPr marL="0" indent="0">
              <a:buNone/>
            </a:pPr>
            <a:r>
              <a:rPr lang="en-US" dirty="0"/>
              <a:t>A. Cloud Computing</a:t>
            </a:r>
            <a:br>
              <a:rPr lang="en-US" dirty="0"/>
            </a:br>
            <a:r>
              <a:rPr lang="en-US" b="1" dirty="0"/>
              <a:t>B. Cloud</a:t>
            </a:r>
            <a:r>
              <a:rPr lang="en-US" dirty="0"/>
              <a:t/>
            </a:r>
            <a:br>
              <a:rPr lang="en-US" dirty="0"/>
            </a:br>
            <a:r>
              <a:rPr lang="en-US" dirty="0"/>
              <a:t>C. Computing</a:t>
            </a:r>
            <a:br>
              <a:rPr lang="en-US" dirty="0"/>
            </a:br>
            <a:r>
              <a:rPr lang="en-US" dirty="0"/>
              <a:t>D. CRM</a:t>
            </a:r>
          </a:p>
          <a:p>
            <a:endParaRPr lang="en-US" dirty="0" smtClean="0"/>
          </a:p>
          <a:p>
            <a:endParaRPr lang="en-US" dirty="0"/>
          </a:p>
          <a:p>
            <a:r>
              <a:rPr lang="en-US" b="1" dirty="0"/>
              <a:t>Cloud Computing </a:t>
            </a:r>
            <a:r>
              <a:rPr lang="en-US" dirty="0"/>
              <a:t>refers to manipulating, configuring, and accessing the hardware and software resources remotely. It offers online data storage, infrastructure, and application</a:t>
            </a:r>
            <a:endParaRPr lang="en-US" dirty="0"/>
          </a:p>
        </p:txBody>
      </p:sp>
    </p:spTree>
    <p:extLst>
      <p:ext uri="{BB962C8B-B14F-4D97-AF65-F5344CB8AC3E}">
        <p14:creationId xmlns:p14="http://schemas.microsoft.com/office/powerpoint/2010/main" val="1616798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CA996A67-CD60-4946-AD9D-3E2B349ECBFC}"/>
              </a:ext>
            </a:extLst>
          </p:cNvPr>
          <p:cNvPicPr>
            <a:picLocks noGrp="1" noChangeAspect="1"/>
          </p:cNvPicPr>
          <p:nvPr>
            <p:ph idx="1"/>
          </p:nvPr>
        </p:nvPicPr>
        <p:blipFill>
          <a:blip r:embed="rId2"/>
          <a:stretch>
            <a:fillRect/>
          </a:stretch>
        </p:blipFill>
        <p:spPr>
          <a:xfrm>
            <a:off x="1112192" y="1016316"/>
            <a:ext cx="10095514" cy="5125176"/>
          </a:xfrm>
          <a:prstGeom prst="rect">
            <a:avLst/>
          </a:prstGeom>
        </p:spPr>
      </p:pic>
      <p:sp>
        <p:nvSpPr>
          <p:cNvPr id="5" name="Title 1">
            <a:extLst>
              <a:ext uri="{FF2B5EF4-FFF2-40B4-BE49-F238E27FC236}">
                <a16:creationId xmlns:a16="http://schemas.microsoft.com/office/drawing/2014/main" xmlns="" id="{8443619E-E754-4EEB-BB19-0D4949927D6E}"/>
              </a:ext>
            </a:extLst>
          </p:cNvPr>
          <p:cNvSpPr>
            <a:spLocks noGrp="1"/>
          </p:cNvSpPr>
          <p:nvPr>
            <p:ph type="title"/>
          </p:nvPr>
        </p:nvSpPr>
        <p:spPr>
          <a:xfrm>
            <a:off x="838199" y="160409"/>
            <a:ext cx="10515600" cy="695049"/>
          </a:xfrm>
        </p:spPr>
        <p:txBody>
          <a:bodyPr/>
          <a:lstStyle/>
          <a:p>
            <a:pPr algn="ctr"/>
            <a:r>
              <a:rPr lang="en-IN" b="1" dirty="0">
                <a:solidFill>
                  <a:srgbClr val="FF0000"/>
                </a:solidFill>
              </a:rPr>
              <a:t>Cyber Physical Systems</a:t>
            </a:r>
          </a:p>
        </p:txBody>
      </p:sp>
    </p:spTree>
    <p:extLst>
      <p:ext uri="{BB962C8B-B14F-4D97-AF65-F5344CB8AC3E}">
        <p14:creationId xmlns:p14="http://schemas.microsoft.com/office/powerpoint/2010/main" val="2323332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Quick quiz (Poll)</a:t>
            </a:r>
            <a:endParaRPr lang="en-US" dirty="0"/>
          </a:p>
        </p:txBody>
      </p:sp>
      <p:sp>
        <p:nvSpPr>
          <p:cNvPr id="3" name="Content Placeholder 2"/>
          <p:cNvSpPr>
            <a:spLocks noGrp="1"/>
          </p:cNvSpPr>
          <p:nvPr>
            <p:ph idx="1"/>
          </p:nvPr>
        </p:nvSpPr>
        <p:spPr/>
        <p:txBody>
          <a:bodyPr/>
          <a:lstStyle/>
          <a:p>
            <a:r>
              <a:rPr lang="en-IN" dirty="0" smtClean="0"/>
              <a:t>IOT </a:t>
            </a:r>
            <a:r>
              <a:rPr lang="en-IN" dirty="0"/>
              <a:t>Perspective</a:t>
            </a:r>
            <a:r>
              <a:rPr lang="en-US" dirty="0" smtClean="0"/>
              <a:t>is are defined as </a:t>
            </a:r>
          </a:p>
          <a:p>
            <a:pPr marL="514350" indent="-514350">
              <a:buAutoNum type="alphaUcParenR"/>
            </a:pPr>
            <a:r>
              <a:rPr lang="en-US" dirty="0" smtClean="0"/>
              <a:t>Human to Human</a:t>
            </a:r>
          </a:p>
          <a:p>
            <a:pPr marL="514350" indent="-514350">
              <a:buAutoNum type="alphaUcParenR"/>
            </a:pPr>
            <a:r>
              <a:rPr lang="en-US" dirty="0" smtClean="0"/>
              <a:t>Human to Thing</a:t>
            </a:r>
          </a:p>
          <a:p>
            <a:pPr marL="514350" indent="-514350">
              <a:buAutoNum type="alphaUcParenR"/>
            </a:pPr>
            <a:r>
              <a:rPr lang="en-US" dirty="0" smtClean="0"/>
              <a:t>Thing to Thing</a:t>
            </a:r>
          </a:p>
          <a:p>
            <a:pPr marL="514350" indent="-514350">
              <a:buAutoNum type="alphaUcParenR"/>
            </a:pPr>
            <a:r>
              <a:rPr lang="en-US" b="1" dirty="0" smtClean="0"/>
              <a:t>All of above</a:t>
            </a:r>
          </a:p>
          <a:p>
            <a:pPr marL="0" indent="0">
              <a:buNone/>
            </a:pPr>
            <a:endParaRPr lang="en-US" dirty="0"/>
          </a:p>
        </p:txBody>
      </p:sp>
    </p:spTree>
    <p:extLst>
      <p:ext uri="{BB962C8B-B14F-4D97-AF65-F5344CB8AC3E}">
        <p14:creationId xmlns:p14="http://schemas.microsoft.com/office/powerpoint/2010/main" val="1959972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43619E-E754-4EEB-BB19-0D4949927D6E}"/>
              </a:ext>
            </a:extLst>
          </p:cNvPr>
          <p:cNvSpPr>
            <a:spLocks noGrp="1"/>
          </p:cNvSpPr>
          <p:nvPr>
            <p:ph type="title"/>
          </p:nvPr>
        </p:nvSpPr>
        <p:spPr>
          <a:xfrm>
            <a:off x="838199" y="160409"/>
            <a:ext cx="10515600" cy="695049"/>
          </a:xfrm>
        </p:spPr>
        <p:txBody>
          <a:bodyPr/>
          <a:lstStyle/>
          <a:p>
            <a:pPr algn="ctr"/>
            <a:r>
              <a:rPr lang="en-IN" b="1" dirty="0">
                <a:solidFill>
                  <a:srgbClr val="FF0000"/>
                </a:solidFill>
              </a:rPr>
              <a:t>Cyber Physical Systems</a:t>
            </a:r>
          </a:p>
        </p:txBody>
      </p:sp>
      <p:sp>
        <p:nvSpPr>
          <p:cNvPr id="3" name="Content Placeholder 2">
            <a:extLst>
              <a:ext uri="{FF2B5EF4-FFF2-40B4-BE49-F238E27FC236}">
                <a16:creationId xmlns:a16="http://schemas.microsoft.com/office/drawing/2014/main" xmlns="" id="{4E199DC1-ECBC-4CCD-BDC3-15F9EF49856F}"/>
              </a:ext>
            </a:extLst>
          </p:cNvPr>
          <p:cNvSpPr>
            <a:spLocks noGrp="1"/>
          </p:cNvSpPr>
          <p:nvPr>
            <p:ph idx="1"/>
          </p:nvPr>
        </p:nvSpPr>
        <p:spPr>
          <a:xfrm>
            <a:off x="483358" y="1029714"/>
            <a:ext cx="7582469" cy="5166370"/>
          </a:xfrm>
        </p:spPr>
        <p:txBody>
          <a:bodyPr>
            <a:normAutofit/>
          </a:bodyPr>
          <a:lstStyle/>
          <a:p>
            <a:pPr algn="just"/>
            <a:r>
              <a:rPr lang="en-GB" sz="2400" i="0" dirty="0">
                <a:solidFill>
                  <a:srgbClr val="202124"/>
                </a:solidFill>
                <a:effectLst/>
                <a:latin typeface="Times New Roman" panose="02020603050405020304" pitchFamily="18" charset="0"/>
                <a:cs typeface="Times New Roman" panose="02020603050405020304" pitchFamily="18" charset="0"/>
              </a:rPr>
              <a:t>A cyberphysical system is a computer system in which a mechanism is controlled or monitored by computer-based algorithms</a:t>
            </a:r>
          </a:p>
          <a:p>
            <a:pPr algn="just"/>
            <a:r>
              <a:rPr lang="en-GB" sz="2400" b="1" i="0" dirty="0">
                <a:solidFill>
                  <a:srgbClr val="202124"/>
                </a:solidFill>
                <a:effectLst/>
                <a:latin typeface="Times New Roman" panose="02020603050405020304" pitchFamily="18" charset="0"/>
                <a:cs typeface="Times New Roman" panose="02020603050405020304" pitchFamily="18" charset="0"/>
              </a:rPr>
              <a:t>Cyber</a:t>
            </a:r>
            <a:r>
              <a:rPr lang="en-GB" sz="2400" b="0" i="0" dirty="0">
                <a:solidFill>
                  <a:srgbClr val="202124"/>
                </a:solidFill>
                <a:effectLst/>
                <a:latin typeface="Times New Roman" panose="02020603050405020304" pitchFamily="18" charset="0"/>
                <a:cs typeface="Times New Roman" panose="02020603050405020304" pitchFamily="18" charset="0"/>
              </a:rPr>
              <a:t>-</a:t>
            </a:r>
            <a:r>
              <a:rPr lang="en-GB" sz="2400" b="1" i="0" dirty="0">
                <a:solidFill>
                  <a:srgbClr val="202124"/>
                </a:solidFill>
                <a:effectLst/>
                <a:latin typeface="Times New Roman" panose="02020603050405020304" pitchFamily="18" charset="0"/>
                <a:cs typeface="Times New Roman" panose="02020603050405020304" pitchFamily="18" charset="0"/>
              </a:rPr>
              <a:t>Physical Systems</a:t>
            </a:r>
            <a:r>
              <a:rPr lang="en-GB" sz="2400" b="0" i="0" dirty="0">
                <a:solidFill>
                  <a:srgbClr val="202124"/>
                </a:solidFill>
                <a:effectLst/>
                <a:latin typeface="Times New Roman" panose="02020603050405020304" pitchFamily="18" charset="0"/>
                <a:cs typeface="Times New Roman" panose="02020603050405020304" pitchFamily="18" charset="0"/>
              </a:rPr>
              <a:t> (CPS) are integrations of computation, networking, and </a:t>
            </a:r>
            <a:r>
              <a:rPr lang="en-GB" sz="2400" b="1" i="0" dirty="0">
                <a:solidFill>
                  <a:srgbClr val="202124"/>
                </a:solidFill>
                <a:effectLst/>
                <a:latin typeface="Times New Roman" panose="02020603050405020304" pitchFamily="18" charset="0"/>
                <a:cs typeface="Times New Roman" panose="02020603050405020304" pitchFamily="18" charset="0"/>
              </a:rPr>
              <a:t>physical</a:t>
            </a:r>
            <a:r>
              <a:rPr lang="en-GB" sz="2400" b="0" i="0" dirty="0">
                <a:solidFill>
                  <a:srgbClr val="202124"/>
                </a:solidFill>
                <a:effectLst/>
                <a:latin typeface="Times New Roman" panose="02020603050405020304" pitchFamily="18" charset="0"/>
                <a:cs typeface="Times New Roman" panose="02020603050405020304" pitchFamily="18" charset="0"/>
              </a:rPr>
              <a:t> processes. </a:t>
            </a:r>
            <a:r>
              <a:rPr lang="en-GB" sz="2400" b="0" i="0" dirty="0">
                <a:solidFill>
                  <a:srgbClr val="FF0000"/>
                </a:solidFill>
                <a:effectLst/>
                <a:latin typeface="Times New Roman" panose="02020603050405020304" pitchFamily="18" charset="0"/>
                <a:cs typeface="Times New Roman" panose="02020603050405020304" pitchFamily="18" charset="0"/>
              </a:rPr>
              <a:t>Embedded computers</a:t>
            </a:r>
            <a:r>
              <a:rPr lang="en-GB" sz="2400" b="0" i="0" dirty="0">
                <a:solidFill>
                  <a:srgbClr val="202124"/>
                </a:solidFill>
                <a:effectLst/>
                <a:latin typeface="Times New Roman" panose="02020603050405020304" pitchFamily="18" charset="0"/>
                <a:cs typeface="Times New Roman" panose="02020603050405020304" pitchFamily="18" charset="0"/>
              </a:rPr>
              <a:t> and </a:t>
            </a:r>
            <a:r>
              <a:rPr lang="en-GB" sz="2400" b="0" i="0" dirty="0">
                <a:solidFill>
                  <a:srgbClr val="FF0000"/>
                </a:solidFill>
                <a:effectLst/>
                <a:latin typeface="Times New Roman" panose="02020603050405020304" pitchFamily="18" charset="0"/>
                <a:cs typeface="Times New Roman" panose="02020603050405020304" pitchFamily="18" charset="0"/>
              </a:rPr>
              <a:t>networks</a:t>
            </a:r>
            <a:r>
              <a:rPr lang="en-GB" sz="2400" b="0" i="0" dirty="0">
                <a:solidFill>
                  <a:srgbClr val="202124"/>
                </a:solidFill>
                <a:effectLst/>
                <a:latin typeface="Times New Roman" panose="02020603050405020304" pitchFamily="18" charset="0"/>
                <a:cs typeface="Times New Roman" panose="02020603050405020304" pitchFamily="18" charset="0"/>
              </a:rPr>
              <a:t> </a:t>
            </a:r>
            <a:r>
              <a:rPr lang="en-GB" sz="2400" b="1" i="0" dirty="0">
                <a:solidFill>
                  <a:srgbClr val="202124"/>
                </a:solidFill>
                <a:effectLst/>
                <a:latin typeface="Times New Roman" panose="02020603050405020304" pitchFamily="18" charset="0"/>
                <a:cs typeface="Times New Roman" panose="02020603050405020304" pitchFamily="18" charset="0"/>
              </a:rPr>
              <a:t>monitor and control </a:t>
            </a:r>
            <a:r>
              <a:rPr lang="en-GB" sz="2400" b="0" i="0" dirty="0">
                <a:solidFill>
                  <a:srgbClr val="202124"/>
                </a:solidFill>
                <a:effectLst/>
                <a:latin typeface="Times New Roman" panose="02020603050405020304" pitchFamily="18" charset="0"/>
                <a:cs typeface="Times New Roman" panose="02020603050405020304" pitchFamily="18" charset="0"/>
              </a:rPr>
              <a:t>the </a:t>
            </a:r>
            <a:r>
              <a:rPr lang="en-GB" sz="2400" b="1" i="0" dirty="0">
                <a:solidFill>
                  <a:srgbClr val="202124"/>
                </a:solidFill>
                <a:effectLst/>
                <a:latin typeface="Times New Roman" panose="02020603050405020304" pitchFamily="18" charset="0"/>
                <a:cs typeface="Times New Roman" panose="02020603050405020304" pitchFamily="18" charset="0"/>
              </a:rPr>
              <a:t>physical</a:t>
            </a:r>
            <a:r>
              <a:rPr lang="en-GB" sz="2400" b="0" i="0" dirty="0">
                <a:solidFill>
                  <a:srgbClr val="202124"/>
                </a:solidFill>
                <a:effectLst/>
                <a:latin typeface="Times New Roman" panose="02020603050405020304" pitchFamily="18" charset="0"/>
                <a:cs typeface="Times New Roman" panose="02020603050405020304" pitchFamily="18" charset="0"/>
              </a:rPr>
              <a:t> processes, with feedback loops where </a:t>
            </a:r>
            <a:r>
              <a:rPr lang="en-GB" sz="2400" b="1" i="0" dirty="0">
                <a:solidFill>
                  <a:srgbClr val="202124"/>
                </a:solidFill>
                <a:effectLst/>
                <a:latin typeface="Times New Roman" panose="02020603050405020304" pitchFamily="18" charset="0"/>
                <a:cs typeface="Times New Roman" panose="02020603050405020304" pitchFamily="18" charset="0"/>
              </a:rPr>
              <a:t>physical</a:t>
            </a:r>
            <a:r>
              <a:rPr lang="en-GB" sz="2400" b="0" i="0" dirty="0">
                <a:solidFill>
                  <a:srgbClr val="202124"/>
                </a:solidFill>
                <a:effectLst/>
                <a:latin typeface="Times New Roman" panose="02020603050405020304" pitchFamily="18" charset="0"/>
                <a:cs typeface="Times New Roman" panose="02020603050405020304" pitchFamily="18" charset="0"/>
              </a:rPr>
              <a:t> processes affect computations and vice versa.</a:t>
            </a:r>
          </a:p>
          <a:p>
            <a:pPr algn="just"/>
            <a:r>
              <a:rPr lang="en-GB" sz="2200" b="1" i="0" dirty="0">
                <a:solidFill>
                  <a:srgbClr val="202124"/>
                </a:solidFill>
                <a:effectLst/>
                <a:latin typeface="Times New Roman" panose="02020603050405020304" pitchFamily="18" charset="0"/>
                <a:cs typeface="Times New Roman" panose="02020603050405020304" pitchFamily="18" charset="0"/>
              </a:rPr>
              <a:t>Cyber</a:t>
            </a:r>
            <a:r>
              <a:rPr lang="en-GB" sz="2200" b="0" i="0" dirty="0">
                <a:solidFill>
                  <a:srgbClr val="202124"/>
                </a:solidFill>
                <a:effectLst/>
                <a:latin typeface="Times New Roman" panose="02020603050405020304" pitchFamily="18" charset="0"/>
                <a:cs typeface="Times New Roman" panose="02020603050405020304" pitchFamily="18" charset="0"/>
              </a:rPr>
              <a:t>-</a:t>
            </a:r>
            <a:r>
              <a:rPr lang="en-GB" sz="2200" b="1" i="0" dirty="0">
                <a:solidFill>
                  <a:srgbClr val="202124"/>
                </a:solidFill>
                <a:effectLst/>
                <a:latin typeface="Times New Roman" panose="02020603050405020304" pitchFamily="18" charset="0"/>
                <a:cs typeface="Times New Roman" panose="02020603050405020304" pitchFamily="18" charset="0"/>
              </a:rPr>
              <a:t>Physical System</a:t>
            </a:r>
            <a:r>
              <a:rPr lang="en-GB" sz="2200" b="0" i="0" dirty="0">
                <a:solidFill>
                  <a:srgbClr val="202124"/>
                </a:solidFill>
                <a:effectLst/>
                <a:latin typeface="Times New Roman" panose="02020603050405020304" pitchFamily="18" charset="0"/>
                <a:cs typeface="Times New Roman" panose="02020603050405020304" pitchFamily="18" charset="0"/>
              </a:rPr>
              <a:t> (CPS), a new generation of digital </a:t>
            </a:r>
            <a:r>
              <a:rPr lang="en-GB" sz="2200" b="1" i="0" dirty="0">
                <a:solidFill>
                  <a:srgbClr val="202124"/>
                </a:solidFill>
                <a:effectLst/>
                <a:latin typeface="Times New Roman" panose="02020603050405020304" pitchFamily="18" charset="0"/>
                <a:cs typeface="Times New Roman" panose="02020603050405020304" pitchFamily="18" charset="0"/>
              </a:rPr>
              <a:t>system</a:t>
            </a:r>
            <a:r>
              <a:rPr lang="en-GB" sz="2200" b="0" i="0" dirty="0">
                <a:solidFill>
                  <a:srgbClr val="202124"/>
                </a:solidFill>
                <a:effectLst/>
                <a:latin typeface="Times New Roman" panose="02020603050405020304" pitchFamily="18" charset="0"/>
                <a:cs typeface="Times New Roman" panose="02020603050405020304" pitchFamily="18" charset="0"/>
              </a:rPr>
              <a:t>, mainly focuses on complex interdependencies and integration between </a:t>
            </a:r>
            <a:r>
              <a:rPr lang="en-GB" sz="2200" b="1" i="0" dirty="0">
                <a:solidFill>
                  <a:srgbClr val="202124"/>
                </a:solidFill>
                <a:effectLst/>
                <a:latin typeface="Times New Roman" panose="02020603050405020304" pitchFamily="18" charset="0"/>
                <a:cs typeface="Times New Roman" panose="02020603050405020304" pitchFamily="18" charset="0"/>
              </a:rPr>
              <a:t>cyberspace</a:t>
            </a:r>
            <a:r>
              <a:rPr lang="en-GB" sz="2200" b="0" i="0" dirty="0">
                <a:solidFill>
                  <a:srgbClr val="202124"/>
                </a:solidFill>
                <a:effectLst/>
                <a:latin typeface="Times New Roman" panose="02020603050405020304" pitchFamily="18" charset="0"/>
                <a:cs typeface="Times New Roman" panose="02020603050405020304" pitchFamily="18" charset="0"/>
              </a:rPr>
              <a:t> and </a:t>
            </a:r>
            <a:r>
              <a:rPr lang="en-GB" sz="2200" b="1" i="0" dirty="0">
                <a:solidFill>
                  <a:srgbClr val="202124"/>
                </a:solidFill>
                <a:effectLst/>
                <a:latin typeface="Times New Roman" panose="02020603050405020304" pitchFamily="18" charset="0"/>
                <a:cs typeface="Times New Roman" panose="02020603050405020304" pitchFamily="18" charset="0"/>
              </a:rPr>
              <a:t>physical</a:t>
            </a:r>
            <a:r>
              <a:rPr lang="en-GB" sz="2200" b="0" i="0" dirty="0">
                <a:solidFill>
                  <a:srgbClr val="202124"/>
                </a:solidFill>
                <a:effectLst/>
                <a:latin typeface="Times New Roman" panose="02020603050405020304" pitchFamily="18" charset="0"/>
                <a:cs typeface="Times New Roman" panose="02020603050405020304" pitchFamily="18" charset="0"/>
              </a:rPr>
              <a:t> </a:t>
            </a:r>
            <a:r>
              <a:rPr lang="en-GB" sz="2200" b="0" i="0" dirty="0" smtClean="0">
                <a:solidFill>
                  <a:srgbClr val="202124"/>
                </a:solidFill>
                <a:effectLst/>
                <a:latin typeface="Times New Roman" panose="02020603050405020304" pitchFamily="18" charset="0"/>
                <a:cs typeface="Times New Roman" panose="02020603050405020304" pitchFamily="18" charset="0"/>
              </a:rPr>
              <a:t>world</a:t>
            </a:r>
          </a:p>
          <a:p>
            <a:pPr algn="just"/>
            <a:r>
              <a:rPr lang="en-GB" sz="2200" b="0" i="0" dirty="0" smtClean="0">
                <a:solidFill>
                  <a:srgbClr val="202124"/>
                </a:solidFill>
                <a:effectLst/>
                <a:latin typeface="Times New Roman" panose="02020603050405020304" pitchFamily="18" charset="0"/>
                <a:cs typeface="Times New Roman" panose="02020603050405020304" pitchFamily="18" charset="0"/>
              </a:rPr>
              <a:t>A </a:t>
            </a:r>
            <a:r>
              <a:rPr lang="en-GB" sz="2200" b="0" i="0" dirty="0">
                <a:solidFill>
                  <a:srgbClr val="202124"/>
                </a:solidFill>
                <a:effectLst/>
                <a:latin typeface="Times New Roman" panose="02020603050405020304" pitchFamily="18" charset="0"/>
                <a:cs typeface="Times New Roman" panose="02020603050405020304" pitchFamily="18" charset="0"/>
              </a:rPr>
              <a:t>CPS is composed of highly-integrated computation, communication, control, and </a:t>
            </a:r>
            <a:r>
              <a:rPr lang="en-GB" sz="2200" b="1" i="0" dirty="0">
                <a:solidFill>
                  <a:srgbClr val="202124"/>
                </a:solidFill>
                <a:effectLst/>
                <a:latin typeface="Times New Roman" panose="02020603050405020304" pitchFamily="18" charset="0"/>
                <a:cs typeface="Times New Roman" panose="02020603050405020304" pitchFamily="18" charset="0"/>
              </a:rPr>
              <a:t>physical</a:t>
            </a:r>
            <a:r>
              <a:rPr lang="en-GB" sz="2200" b="0" i="0" dirty="0">
                <a:solidFill>
                  <a:srgbClr val="202124"/>
                </a:solidFill>
                <a:effectLst/>
                <a:latin typeface="Times New Roman" panose="02020603050405020304" pitchFamily="18" charset="0"/>
                <a:cs typeface="Times New Roman" panose="02020603050405020304" pitchFamily="18" charset="0"/>
              </a:rPr>
              <a:t> elements.</a:t>
            </a:r>
            <a:endParaRPr lang="en-IN"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111"/>
          <a:stretch/>
        </p:blipFill>
        <p:spPr>
          <a:xfrm>
            <a:off x="8541453" y="1439147"/>
            <a:ext cx="3440711" cy="3706059"/>
          </a:xfrm>
          <a:prstGeom prst="rect">
            <a:avLst/>
          </a:prstGeom>
        </p:spPr>
      </p:pic>
    </p:spTree>
    <p:extLst>
      <p:ext uri="{BB962C8B-B14F-4D97-AF65-F5344CB8AC3E}">
        <p14:creationId xmlns:p14="http://schemas.microsoft.com/office/powerpoint/2010/main" val="2760316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276D2-1F3D-4741-821B-D776DB05B754}"/>
              </a:ext>
            </a:extLst>
          </p:cNvPr>
          <p:cNvSpPr>
            <a:spLocks noGrp="1"/>
          </p:cNvSpPr>
          <p:nvPr>
            <p:ph type="title"/>
          </p:nvPr>
        </p:nvSpPr>
        <p:spPr>
          <a:xfrm>
            <a:off x="838200" y="201353"/>
            <a:ext cx="10515600" cy="933588"/>
          </a:xfrm>
        </p:spPr>
        <p:txBody>
          <a:bodyPr>
            <a:normAutofit fontScale="90000"/>
          </a:bodyPr>
          <a:lstStyle/>
          <a:p>
            <a:pPr algn="ctr"/>
            <a:r>
              <a:rPr lang="en-GB" b="1" dirty="0">
                <a:solidFill>
                  <a:srgbClr val="3497E3"/>
                </a:solidFill>
                <a:effectLst/>
              </a:rPr>
              <a:t>Agriculture</a:t>
            </a:r>
            <a:r>
              <a:rPr lang="en-GB" b="1" dirty="0"/>
              <a:t/>
            </a:r>
            <a:br>
              <a:rPr lang="en-GB" b="1" dirty="0"/>
            </a:br>
            <a:endParaRPr lang="en-IN" dirty="0"/>
          </a:p>
        </p:txBody>
      </p:sp>
      <p:sp>
        <p:nvSpPr>
          <p:cNvPr id="3" name="Content Placeholder 2">
            <a:extLst>
              <a:ext uri="{FF2B5EF4-FFF2-40B4-BE49-F238E27FC236}">
                <a16:creationId xmlns:a16="http://schemas.microsoft.com/office/drawing/2014/main" xmlns="" id="{EBFF8A70-2228-44AA-A6B2-6F940DC4E577}"/>
              </a:ext>
            </a:extLst>
          </p:cNvPr>
          <p:cNvSpPr>
            <a:spLocks noGrp="1"/>
          </p:cNvSpPr>
          <p:nvPr>
            <p:ph idx="1"/>
          </p:nvPr>
        </p:nvSpPr>
        <p:spPr>
          <a:xfrm>
            <a:off x="838200" y="957519"/>
            <a:ext cx="10515600" cy="4878250"/>
          </a:xfrm>
        </p:spPr>
        <p:txBody>
          <a:bodyPr>
            <a:normAutofit/>
          </a:bodyPr>
          <a:lstStyle/>
          <a:p>
            <a:pPr algn="just"/>
            <a:r>
              <a:rPr lang="en-GB" dirty="0"/>
              <a:t>Smart farms are a fact. The quality of soil is crucial to produce good crops, and the Internet of Things offers farmers the possibility to access detailed knowledge and valuable information of their soil condition.</a:t>
            </a:r>
          </a:p>
          <a:p>
            <a:pPr algn="just"/>
            <a:r>
              <a:rPr lang="en-GB" b="1" dirty="0"/>
              <a:t>Through the implementation of IoT sensors, a significant amount of data can be obtained on the state and stages of the soil. </a:t>
            </a:r>
            <a:r>
              <a:rPr lang="en-GB" dirty="0"/>
              <a:t>Information such as </a:t>
            </a:r>
            <a:r>
              <a:rPr lang="en-GB" dirty="0">
                <a:solidFill>
                  <a:srgbClr val="FF0000"/>
                </a:solidFill>
              </a:rPr>
              <a:t>soil moisture, level of acidity, the presence of certain nutrients, temperature and many other chemical characteristics, </a:t>
            </a:r>
            <a:r>
              <a:rPr lang="en-GB" dirty="0"/>
              <a:t>helps farmers control </a:t>
            </a:r>
            <a:r>
              <a:rPr lang="en-GB" b="1" dirty="0"/>
              <a:t>irrigation</a:t>
            </a:r>
            <a:r>
              <a:rPr lang="en-GB" dirty="0"/>
              <a:t>, make water use </a:t>
            </a:r>
            <a:r>
              <a:rPr lang="en-GB" b="1" dirty="0"/>
              <a:t>more efficient, </a:t>
            </a:r>
            <a:r>
              <a:rPr lang="en-GB" dirty="0"/>
              <a:t>specify the </a:t>
            </a:r>
            <a:r>
              <a:rPr lang="en-GB" b="1" dirty="0"/>
              <a:t>best times to start sowing</a:t>
            </a:r>
            <a:r>
              <a:rPr lang="en-GB" dirty="0"/>
              <a:t>, and even discover the </a:t>
            </a:r>
            <a:r>
              <a:rPr lang="en-GB" b="1" dirty="0"/>
              <a:t>presence of diseases in plants and soil</a:t>
            </a:r>
            <a:r>
              <a:rPr lang="en-GB" dirty="0"/>
              <a:t>.</a:t>
            </a:r>
          </a:p>
          <a:p>
            <a:endParaRPr lang="en-IN" dirty="0"/>
          </a:p>
        </p:txBody>
      </p:sp>
    </p:spTree>
    <p:extLst>
      <p:ext uri="{BB962C8B-B14F-4D97-AF65-F5344CB8AC3E}">
        <p14:creationId xmlns:p14="http://schemas.microsoft.com/office/powerpoint/2010/main" val="31243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xmlns="" id="{6635C2AA-27D9-411E-8E5C-77023FAA7570}"/>
              </a:ext>
            </a:extLst>
          </p:cNvPr>
          <p:cNvPicPr>
            <a:picLocks noChangeAspect="1"/>
          </p:cNvPicPr>
          <p:nvPr/>
        </p:nvPicPr>
        <p:blipFill>
          <a:blip r:embed="rId2"/>
          <a:stretch>
            <a:fillRect/>
          </a:stretch>
        </p:blipFill>
        <p:spPr>
          <a:xfrm>
            <a:off x="1433014" y="1119117"/>
            <a:ext cx="9596427" cy="5592121"/>
          </a:xfrm>
          <a:prstGeom prst="rect">
            <a:avLst/>
          </a:prstGeom>
        </p:spPr>
      </p:pic>
      <p:sp>
        <p:nvSpPr>
          <p:cNvPr id="4" name="Title 1">
            <a:extLst>
              <a:ext uri="{FF2B5EF4-FFF2-40B4-BE49-F238E27FC236}">
                <a16:creationId xmlns:a16="http://schemas.microsoft.com/office/drawing/2014/main" xmlns="" id="{4A7276D2-1F3D-4741-821B-D776DB05B754}"/>
              </a:ext>
            </a:extLst>
          </p:cNvPr>
          <p:cNvSpPr txBox="1">
            <a:spLocks/>
          </p:cNvSpPr>
          <p:nvPr/>
        </p:nvSpPr>
        <p:spPr>
          <a:xfrm>
            <a:off x="797257" y="133114"/>
            <a:ext cx="10515600" cy="69939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solidFill>
                  <a:srgbClr val="3497E3"/>
                </a:solidFill>
              </a:rPr>
              <a:t>Agriculture</a:t>
            </a:r>
            <a:endParaRPr lang="en-IN" dirty="0"/>
          </a:p>
        </p:txBody>
      </p:sp>
    </p:spTree>
    <p:extLst>
      <p:ext uri="{BB962C8B-B14F-4D97-AF65-F5344CB8AC3E}">
        <p14:creationId xmlns:p14="http://schemas.microsoft.com/office/powerpoint/2010/main" val="405725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65AEE5-5D01-442F-9D4A-442180B42D56}" type="slidenum">
              <a:rPr lang="en-IN" altLang="en-US" smtClean="0">
                <a:solidFill>
                  <a:srgbClr val="FFFFFF"/>
                </a:solidFill>
                <a:latin typeface="Franklin Gothic Book" panose="020B0503020102020204" pitchFamily="34" charset="0"/>
              </a:rPr>
              <a:pPr/>
              <a:t>6</a:t>
            </a:fld>
            <a:endParaRPr lang="en-IN" altLang="en-US" smtClean="0">
              <a:solidFill>
                <a:srgbClr val="FFFFFF"/>
              </a:solidFill>
              <a:latin typeface="Franklin Gothic Book" panose="020B0503020102020204" pitchFamily="34" charset="0"/>
            </a:endParaRPr>
          </a:p>
        </p:txBody>
      </p:sp>
      <p:pic>
        <p:nvPicPr>
          <p:cNvPr id="11366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4892" y="492416"/>
            <a:ext cx="6623464" cy="397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loud 1"/>
          <p:cNvSpPr/>
          <p:nvPr/>
        </p:nvSpPr>
        <p:spPr>
          <a:xfrm>
            <a:off x="617517" y="1038680"/>
            <a:ext cx="3135086" cy="7663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rPr>
              <a:t>Application:</a:t>
            </a:r>
          </a:p>
          <a:p>
            <a:pPr algn="ctr"/>
            <a:r>
              <a:rPr lang="en-GB" b="1" dirty="0" smtClean="0">
                <a:solidFill>
                  <a:schemeClr val="bg1"/>
                </a:solidFill>
              </a:rPr>
              <a:t>soil moisture</a:t>
            </a:r>
            <a:endParaRPr lang="en-US" b="1" dirty="0">
              <a:solidFill>
                <a:schemeClr val="bg1"/>
              </a:solidFill>
            </a:endParaRPr>
          </a:p>
        </p:txBody>
      </p:sp>
      <p:sp>
        <p:nvSpPr>
          <p:cNvPr id="4" name="Cloud 3"/>
          <p:cNvSpPr/>
          <p:nvPr/>
        </p:nvSpPr>
        <p:spPr>
          <a:xfrm>
            <a:off x="0" y="1805051"/>
            <a:ext cx="4916384" cy="21138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electrical resistance is measured between the two electrodes of the </a:t>
            </a:r>
            <a:r>
              <a:rPr lang="en-US" dirty="0" smtClean="0"/>
              <a:t>sensor. A </a:t>
            </a:r>
            <a:r>
              <a:rPr lang="en-US" dirty="0"/>
              <a:t>comparator activates a digital output when a </a:t>
            </a:r>
            <a:r>
              <a:rPr lang="en-US" dirty="0" smtClean="0"/>
              <a:t>adjustable </a:t>
            </a:r>
            <a:r>
              <a:rPr lang="en-US" dirty="0"/>
              <a:t>threshold is exceeded.</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72" y="4143437"/>
            <a:ext cx="4045528" cy="217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5"/>
          <p:cNvSpPr/>
          <p:nvPr/>
        </p:nvSpPr>
        <p:spPr>
          <a:xfrm>
            <a:off x="4916384" y="5230554"/>
            <a:ext cx="3194462"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Extended part use </a:t>
            </a:r>
            <a:r>
              <a:rPr lang="en-US" b="1" dirty="0"/>
              <a:t>a</a:t>
            </a:r>
            <a:r>
              <a:rPr lang="en-US" b="1" dirty="0" smtClean="0"/>
              <a:t>ctuator for action</a:t>
            </a:r>
            <a:endParaRPr lang="en-US" b="1" dirty="0"/>
          </a:p>
        </p:txBody>
      </p:sp>
    </p:spTree>
    <p:extLst>
      <p:ext uri="{BB962C8B-B14F-4D97-AF65-F5344CB8AC3E}">
        <p14:creationId xmlns:p14="http://schemas.microsoft.com/office/powerpoint/2010/main" val="2863018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Quick quiz (Poll)</a:t>
            </a:r>
          </a:p>
        </p:txBody>
      </p:sp>
      <p:sp>
        <p:nvSpPr>
          <p:cNvPr id="3" name="Content Placeholder 2"/>
          <p:cNvSpPr>
            <a:spLocks noGrp="1"/>
          </p:cNvSpPr>
          <p:nvPr>
            <p:ph idx="1"/>
          </p:nvPr>
        </p:nvSpPr>
        <p:spPr>
          <a:xfrm>
            <a:off x="826326" y="1528742"/>
            <a:ext cx="10515600" cy="4351338"/>
          </a:xfrm>
        </p:spPr>
        <p:txBody>
          <a:bodyPr/>
          <a:lstStyle/>
          <a:p>
            <a:pPr lvl="0"/>
            <a:r>
              <a:rPr lang="en-IN" dirty="0"/>
              <a:t>Which out of following is used to collect and process the data to detect the changes in the physical status of things?</a:t>
            </a:r>
            <a:endParaRPr lang="en-US" dirty="0"/>
          </a:p>
          <a:p>
            <a:r>
              <a:rPr lang="en-US" dirty="0"/>
              <a:t>A. Nano Technology</a:t>
            </a:r>
          </a:p>
          <a:p>
            <a:r>
              <a:rPr lang="en-US" dirty="0"/>
              <a:t>B. Actuators </a:t>
            </a:r>
          </a:p>
          <a:p>
            <a:r>
              <a:rPr lang="en-US" b="1" dirty="0"/>
              <a:t>C. Sensors</a:t>
            </a:r>
          </a:p>
          <a:p>
            <a:r>
              <a:rPr lang="en-US" dirty="0"/>
              <a:t>D. RFIDs</a:t>
            </a:r>
          </a:p>
          <a:p>
            <a:endParaRPr lang="en-US" dirty="0"/>
          </a:p>
        </p:txBody>
      </p:sp>
    </p:spTree>
    <p:extLst>
      <p:ext uri="{BB962C8B-B14F-4D97-AF65-F5344CB8AC3E}">
        <p14:creationId xmlns:p14="http://schemas.microsoft.com/office/powerpoint/2010/main" val="254074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F28123-8E31-4587-B585-34120EC3280B}" type="slidenum">
              <a:rPr lang="en-IN" altLang="en-US" smtClean="0">
                <a:solidFill>
                  <a:srgbClr val="FFFFFF"/>
                </a:solidFill>
                <a:latin typeface="Franklin Gothic Book" panose="020B0503020102020204" pitchFamily="34" charset="0"/>
              </a:rPr>
              <a:pPr/>
              <a:t>8</a:t>
            </a:fld>
            <a:endParaRPr lang="en-IN" altLang="en-US" smtClean="0">
              <a:solidFill>
                <a:srgbClr val="FFFFFF"/>
              </a:solidFill>
              <a:latin typeface="Franklin Gothic Book" panose="020B0503020102020204" pitchFamily="34" charset="0"/>
            </a:endParaRPr>
          </a:p>
        </p:txBody>
      </p:sp>
      <p:pic>
        <p:nvPicPr>
          <p:cNvPr id="1146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13863" y="1318533"/>
            <a:ext cx="4746171"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loud 1"/>
          <p:cNvSpPr/>
          <p:nvPr/>
        </p:nvSpPr>
        <p:spPr>
          <a:xfrm>
            <a:off x="143691" y="209006"/>
            <a:ext cx="6426926" cy="37229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 passive infrared sensor (PIR sensor) is an electronic sensor that measures infrared (IR) light radiating from objects in its field of view. They are most often used in PIR-based motion detectors</a:t>
            </a:r>
            <a:r>
              <a:rPr lang="en-US" b="1" dirty="0" smtClean="0"/>
              <a:t>. PIR </a:t>
            </a:r>
            <a:r>
              <a:rPr lang="en-US" b="1" dirty="0"/>
              <a:t>sensors are commonly used in security alarms and automatic lighting applications. PIR sensors detect general movement, but do not give information on who or what moved</a:t>
            </a:r>
            <a:endParaRPr lang="en-US" b="1" dirty="0"/>
          </a:p>
        </p:txBody>
      </p:sp>
      <p:sp>
        <p:nvSpPr>
          <p:cNvPr id="3" name="Cloud 2"/>
          <p:cNvSpPr/>
          <p:nvPr/>
        </p:nvSpPr>
        <p:spPr>
          <a:xfrm>
            <a:off x="6910250" y="535577"/>
            <a:ext cx="4249784"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1. Automatic Door opening System</a:t>
            </a:r>
          </a:p>
          <a:p>
            <a:pPr algn="ctr"/>
            <a:r>
              <a:rPr lang="en-US" b="1" dirty="0" smtClean="0">
                <a:solidFill>
                  <a:schemeClr val="bg1"/>
                </a:solidFill>
              </a:rPr>
              <a:t>2. Animal Movement</a:t>
            </a:r>
            <a:endParaRPr lang="en-US" b="1"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52" y="3931920"/>
            <a:ext cx="2905125" cy="258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499077" y="6000597"/>
            <a:ext cx="5660204" cy="369332"/>
          </a:xfrm>
          <a:prstGeom prst="rect">
            <a:avLst/>
          </a:prstGeom>
        </p:spPr>
        <p:txBody>
          <a:bodyPr wrap="none">
            <a:spAutoFit/>
          </a:bodyPr>
          <a:lstStyle/>
          <a:p>
            <a:r>
              <a:rPr lang="en-US" dirty="0"/>
              <a:t>https://www.elprocus.com/pir-sensor-basics-applications/</a:t>
            </a:r>
          </a:p>
        </p:txBody>
      </p:sp>
    </p:spTree>
    <p:extLst>
      <p:ext uri="{BB962C8B-B14F-4D97-AF65-F5344CB8AC3E}">
        <p14:creationId xmlns:p14="http://schemas.microsoft.com/office/powerpoint/2010/main" val="4246510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D0C671-EC75-485A-A8AD-DB76F6D8D062}" type="slidenum">
              <a:rPr lang="en-IN" altLang="en-US" smtClean="0">
                <a:solidFill>
                  <a:srgbClr val="FFFFFF"/>
                </a:solidFill>
                <a:latin typeface="Franklin Gothic Book" panose="020B0503020102020204" pitchFamily="34" charset="0"/>
              </a:rPr>
              <a:pPr/>
              <a:t>9</a:t>
            </a:fld>
            <a:endParaRPr lang="en-IN" altLang="en-US" smtClean="0">
              <a:solidFill>
                <a:srgbClr val="FFFFFF"/>
              </a:solidFill>
              <a:latin typeface="Franklin Gothic Book" panose="020B0503020102020204" pitchFamily="34" charset="0"/>
            </a:endParaRPr>
          </a:p>
        </p:txBody>
      </p:sp>
      <p:pic>
        <p:nvPicPr>
          <p:cNvPr id="1157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0655" y="332509"/>
            <a:ext cx="8906494" cy="535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179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6511</TotalTime>
  <Words>1425</Words>
  <Application>Microsoft Office PowerPoint</Application>
  <PresentationFormat>Custom</PresentationFormat>
  <Paragraphs>130</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Internet of things</vt:lpstr>
      <vt:lpstr>Explanation</vt:lpstr>
      <vt:lpstr>Quick quiz (Poll)</vt:lpstr>
      <vt:lpstr>Agriculture </vt:lpstr>
      <vt:lpstr>PowerPoint Presentation</vt:lpstr>
      <vt:lpstr>PowerPoint Presentation</vt:lpstr>
      <vt:lpstr>Quick quiz (Poll)</vt:lpstr>
      <vt:lpstr>PowerPoint Presentation</vt:lpstr>
      <vt:lpstr>PowerPoint Presentation</vt:lpstr>
      <vt:lpstr>Challenges Faced by Farmers in adopting IoT for Agriculture </vt:lpstr>
      <vt:lpstr>QUICK QUIZ (POLL)</vt:lpstr>
      <vt:lpstr> Health </vt:lpstr>
      <vt:lpstr>PowerPoint Presentation</vt:lpstr>
      <vt:lpstr>Smart grid and energy saving</vt:lpstr>
      <vt:lpstr>Smart grid and energy saving</vt:lpstr>
      <vt:lpstr>IoT in Automobiles</vt:lpstr>
      <vt:lpstr>Quick Quiz Poll</vt:lpstr>
      <vt:lpstr>IoT in Automobiles</vt:lpstr>
      <vt:lpstr>IoT in Manufacturing</vt:lpstr>
      <vt:lpstr>IoT in Manufacturing</vt:lpstr>
      <vt:lpstr>Explanation</vt:lpstr>
      <vt:lpstr>PowerPoint Presentation</vt:lpstr>
      <vt:lpstr>PowerPoint Presentation</vt:lpstr>
      <vt:lpstr>Cloud Computing</vt:lpstr>
      <vt:lpstr>Quick quiz Poll</vt:lpstr>
      <vt:lpstr>Quick quiz Poll</vt:lpstr>
      <vt:lpstr>Quick quiz Poll</vt:lpstr>
      <vt:lpstr>Quick quiz Poll</vt:lpstr>
      <vt:lpstr>Cyber Physical Systems</vt:lpstr>
      <vt:lpstr>Cyber Physical Systems</vt:lpstr>
    </vt:vector>
  </TitlesOfParts>
  <Company>by adguard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131 (Basic Electronics and Electrical Engineering)</dc:title>
  <dc:creator>Irfan Ahmad</dc:creator>
  <cp:lastModifiedBy>Apple</cp:lastModifiedBy>
  <cp:revision>262</cp:revision>
  <dcterms:created xsi:type="dcterms:W3CDTF">2020-10-12T11:57:03Z</dcterms:created>
  <dcterms:modified xsi:type="dcterms:W3CDTF">2020-11-23T12:24:03Z</dcterms:modified>
</cp:coreProperties>
</file>